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aa2cf5f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9aa2cf5f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b16a0710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9b16a07105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b16a0710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9b16a07105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e271eb7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9e271eb78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aa2cf5f2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9aa2cf5f24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b16a071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9b16a07105_0_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b16a0710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9b16a07105_0_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9aa2cf5f2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9aa2cf5f24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b16a0710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9b16a07105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9aa2cf5f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9aa2cf5f24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e271eb7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9e271eb78e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aa2cf5f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19aa2cf5f24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b16a071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9b16a07105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9b16a071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9b16a07105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b16a071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9b16a07105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b16a071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9b16a07105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b16a0710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9b16a07105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9aa2cf5f2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9aa2cf5f24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b16a0710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9b16a07105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aa2cf5f2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9aa2cf5f24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9aa2cf5f2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9aa2cf5f24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70065" y="274243"/>
            <a:ext cx="8203800" cy="842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360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15861" y="975436"/>
            <a:ext cx="5528400" cy="26826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1600">
                <a:solidFill>
                  <a:schemeClr val="dk1"/>
                </a:solidFill>
                <a:latin typeface="Trebuchet MS"/>
                <a:ea typeface="Trebuchet MS"/>
                <a:cs typeface="Trebuchet MS"/>
                <a:sym typeface="Trebuchet MS"/>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nist.gov/itl/" TargetMode="External"/><Relationship Id="rId4" Type="http://schemas.openxmlformats.org/officeDocument/2006/relationships/hyperlink" Target="http://weber.u.washington.edu/~jheim/" TargetMode="External"/><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omundodausinagem.com.br/site/wp-content/uploads/2019/10/realidade-aumentada.jpg" TargetMode="External"/><Relationship Id="rId4" Type="http://schemas.openxmlformats.org/officeDocument/2006/relationships/hyperlink" Target="https://classic.exame.com/wp-content/uploads/2016/09/size_960_16_9_pokemon-go.png?w=960" TargetMode="External"/><Relationship Id="rId5" Type="http://schemas.openxmlformats.org/officeDocument/2006/relationships/hyperlink" Target="https://octooc.com.br/wp-content/uploads/2022/07/industria-4-0-uso-da-robotica-industrial.jpg__450x262_q85_crop_subsampling-2_upscale.jpg" TargetMode="External"/><Relationship Id="rId6" Type="http://schemas.openxmlformats.org/officeDocument/2006/relationships/hyperlink" Target="https://www.totalpower.com.br/wp-content/uploads/2022/06/95_realidade-aumentada-1-1024x576-3.webp" TargetMode="External"/><Relationship Id="rId7"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minecraft.net/content/dam/minecraft/virtual-reality/herolatest.jpg" TargetMode="External"/><Relationship Id="rId4" Type="http://schemas.openxmlformats.org/officeDocument/2006/relationships/hyperlink" Target="https://www.mtitecnologia.com.br/wp-content/uploads/2017/05/realidadeaumentada.jpg" TargetMode="External"/><Relationship Id="rId9" Type="http://schemas.openxmlformats.org/officeDocument/2006/relationships/image" Target="../media/image4.png"/><Relationship Id="rId5" Type="http://schemas.openxmlformats.org/officeDocument/2006/relationships/hyperlink" Target="https://assets.entrepreneur.com/content/3x2/2000/1649774712-horizon-worlds.jpg" TargetMode="External"/><Relationship Id="rId6" Type="http://schemas.openxmlformats.org/officeDocument/2006/relationships/hyperlink" Target="https://www.researchgate.net/profile/Ivandro-Cecconello/publication/346126543_Aplicacoes_da_Realidade_Aumentada_na_Manufatura_uma_Revisao_da_Literatura/links/617bdb403c987366c3fcca89/Aplicacoes-da-Realidade-Aumentada-na-Manufatura-uma-Revisao-da-Literatura.pdf" TargetMode="External"/><Relationship Id="rId7" Type="http://schemas.openxmlformats.org/officeDocument/2006/relationships/hyperlink" Target="https://www.researchgate.net/profile/Ivandro-Cecconello/publication/346126543_Aplicacoes_da_Realidade_Aumentada_na_Manufatura_uma_Revisao_da_Literatura/links/617bdb403c987366c3fcca89/Aplicacoes-da-Realidade-Aumentada-na-Manufatura-uma-Revisao-da-Literatura.pdf" TargetMode="External"/><Relationship Id="rId8" Type="http://schemas.openxmlformats.org/officeDocument/2006/relationships/hyperlink" Target="https://www.scielo.br/j/gp/a/Brbwf88KLgqyn977t97JNtf/?format=pdf&amp;lang=p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7261432" y="4281125"/>
            <a:ext cx="1646462" cy="561327"/>
          </a:xfrm>
          <a:prstGeom prst="rect">
            <a:avLst/>
          </a:prstGeom>
          <a:noFill/>
          <a:ln>
            <a:noFill/>
          </a:ln>
        </p:spPr>
      </p:pic>
      <p:sp>
        <p:nvSpPr>
          <p:cNvPr id="61" name="Google Shape;61;p14"/>
          <p:cNvSpPr txBox="1"/>
          <p:nvPr/>
        </p:nvSpPr>
        <p:spPr>
          <a:xfrm>
            <a:off x="6312650" y="3207775"/>
            <a:ext cx="2595000" cy="274500"/>
          </a:xfrm>
          <a:prstGeom prst="rect">
            <a:avLst/>
          </a:prstGeom>
          <a:noFill/>
          <a:ln>
            <a:noFill/>
          </a:ln>
        </p:spPr>
        <p:txBody>
          <a:bodyPr anchorCtr="0" anchor="t" bIns="0" lIns="0" spcFirstLastPara="1" rIns="0" wrap="square" tIns="12700">
            <a:spAutoFit/>
          </a:bodyPr>
          <a:lstStyle/>
          <a:p>
            <a:pPr indent="0" lvl="0" marL="12700" marR="0" rtl="0" algn="r">
              <a:lnSpc>
                <a:spcPct val="100000"/>
              </a:lnSpc>
              <a:spcBef>
                <a:spcPts val="0"/>
              </a:spcBef>
              <a:spcAft>
                <a:spcPts val="0"/>
              </a:spcAft>
              <a:buNone/>
            </a:pPr>
            <a:r>
              <a:rPr lang="pt-BR" sz="1700">
                <a:latin typeface="Trebuchet MS"/>
                <a:ea typeface="Trebuchet MS"/>
                <a:cs typeface="Trebuchet MS"/>
                <a:sym typeface="Trebuchet MS"/>
              </a:rPr>
              <a:t>Automação e Controle</a:t>
            </a:r>
            <a:endParaRPr sz="1700">
              <a:latin typeface="Trebuchet MS"/>
              <a:ea typeface="Trebuchet MS"/>
              <a:cs typeface="Trebuchet MS"/>
              <a:sym typeface="Trebuchet MS"/>
            </a:endParaRPr>
          </a:p>
        </p:txBody>
      </p:sp>
      <p:sp>
        <p:nvSpPr>
          <p:cNvPr id="62" name="Google Shape;62;p14"/>
          <p:cNvSpPr txBox="1"/>
          <p:nvPr/>
        </p:nvSpPr>
        <p:spPr>
          <a:xfrm>
            <a:off x="6009375" y="3482275"/>
            <a:ext cx="2898300" cy="643800"/>
          </a:xfrm>
          <a:prstGeom prst="rect">
            <a:avLst/>
          </a:prstGeom>
          <a:noFill/>
          <a:ln>
            <a:noFill/>
          </a:ln>
        </p:spPr>
        <p:txBody>
          <a:bodyPr anchorCtr="0" anchor="t" bIns="0" lIns="0" spcFirstLastPara="1" rIns="0" wrap="square" tIns="12700">
            <a:spAutoFit/>
          </a:bodyPr>
          <a:lstStyle/>
          <a:p>
            <a:pPr indent="-106045" lvl="0" marL="118110" marR="5080" rtl="0" algn="r">
              <a:lnSpc>
                <a:spcPct val="100000"/>
              </a:lnSpc>
              <a:spcBef>
                <a:spcPts val="0"/>
              </a:spcBef>
              <a:spcAft>
                <a:spcPts val="0"/>
              </a:spcAft>
              <a:buNone/>
            </a:pPr>
            <a:r>
              <a:rPr lang="pt-BR" sz="1500">
                <a:latin typeface="Trebuchet MS"/>
                <a:ea typeface="Trebuchet MS"/>
                <a:cs typeface="Trebuchet MS"/>
                <a:sym typeface="Trebuchet MS"/>
              </a:rPr>
              <a:t>Victor Eduardo Requia  P</a:t>
            </a:r>
            <a:r>
              <a:rPr lang="pt-BR" sz="1300">
                <a:latin typeface="Trebuchet MS"/>
                <a:ea typeface="Trebuchet MS"/>
                <a:cs typeface="Trebuchet MS"/>
                <a:sym typeface="Trebuchet MS"/>
              </a:rPr>
              <a:t>rofessor Roberto Silvio Ubertino Rosso Junior</a:t>
            </a:r>
            <a:endParaRPr sz="1300">
              <a:latin typeface="Trebuchet MS"/>
              <a:ea typeface="Trebuchet MS"/>
              <a:cs typeface="Trebuchet MS"/>
              <a:sym typeface="Trebuchet MS"/>
            </a:endParaRPr>
          </a:p>
          <a:p>
            <a:pPr indent="0" lvl="0" marL="0" marR="5080" rtl="0" algn="r">
              <a:lnSpc>
                <a:spcPct val="100000"/>
              </a:lnSpc>
              <a:spcBef>
                <a:spcPts val="0"/>
              </a:spcBef>
              <a:spcAft>
                <a:spcPts val="0"/>
              </a:spcAft>
              <a:buNone/>
            </a:pPr>
            <a:r>
              <a:rPr lang="pt-BR" sz="1300">
                <a:latin typeface="Trebuchet MS"/>
                <a:ea typeface="Trebuchet MS"/>
                <a:cs typeface="Trebuchet MS"/>
                <a:sym typeface="Trebuchet MS"/>
              </a:rPr>
              <a:t>20/11/2022</a:t>
            </a:r>
            <a:endParaRPr sz="1300">
              <a:latin typeface="Trebuchet MS"/>
              <a:ea typeface="Trebuchet MS"/>
              <a:cs typeface="Trebuchet MS"/>
              <a:sym typeface="Trebuchet MS"/>
            </a:endParaRPr>
          </a:p>
        </p:txBody>
      </p:sp>
      <p:sp>
        <p:nvSpPr>
          <p:cNvPr id="63" name="Google Shape;63;p14"/>
          <p:cNvSpPr txBox="1"/>
          <p:nvPr>
            <p:ph type="title"/>
          </p:nvPr>
        </p:nvSpPr>
        <p:spPr>
          <a:xfrm>
            <a:off x="3855675" y="1726250"/>
            <a:ext cx="5052000" cy="536100"/>
          </a:xfrm>
          <a:prstGeom prst="rect">
            <a:avLst/>
          </a:prstGeom>
          <a:noFill/>
          <a:ln>
            <a:noFill/>
          </a:ln>
        </p:spPr>
        <p:txBody>
          <a:bodyPr anchorCtr="0" anchor="t" bIns="0" lIns="0" spcFirstLastPara="1" rIns="0" wrap="square" tIns="12700">
            <a:spAutoFit/>
          </a:bodyPr>
          <a:lstStyle/>
          <a:p>
            <a:pPr indent="0" lvl="0" marL="12700" rtl="0" algn="r">
              <a:spcBef>
                <a:spcPts val="0"/>
              </a:spcBef>
              <a:spcAft>
                <a:spcPts val="0"/>
              </a:spcAft>
              <a:buClr>
                <a:schemeClr val="dk1"/>
              </a:buClr>
              <a:buFont typeface="Arial"/>
              <a:buNone/>
            </a:pPr>
            <a:r>
              <a:rPr lang="pt-BR" sz="1700"/>
              <a:t>Uso de Realidade Virtual e Aumentada </a:t>
            </a:r>
            <a:endParaRPr sz="1700"/>
          </a:p>
          <a:p>
            <a:pPr indent="0" lvl="0" marL="12700" rtl="0" algn="r">
              <a:spcBef>
                <a:spcPts val="0"/>
              </a:spcBef>
              <a:spcAft>
                <a:spcPts val="0"/>
              </a:spcAft>
              <a:buClr>
                <a:schemeClr val="dk1"/>
              </a:buClr>
              <a:buFont typeface="Arial"/>
              <a:buNone/>
            </a:pPr>
            <a:r>
              <a:rPr lang="pt-BR" sz="1700"/>
              <a:t>na Automação da Manufatura</a:t>
            </a:r>
            <a:endParaRPr sz="1700"/>
          </a:p>
        </p:txBody>
      </p:sp>
      <p:grpSp>
        <p:nvGrpSpPr>
          <p:cNvPr id="64" name="Google Shape;64;p14"/>
          <p:cNvGrpSpPr/>
          <p:nvPr/>
        </p:nvGrpSpPr>
        <p:grpSpPr>
          <a:xfrm>
            <a:off x="0" y="9"/>
            <a:ext cx="6857998" cy="5143492"/>
            <a:chOff x="0" y="12"/>
            <a:chExt cx="9143997" cy="6857989"/>
          </a:xfrm>
        </p:grpSpPr>
        <p:pic>
          <p:nvPicPr>
            <p:cNvPr id="65" name="Google Shape;65;p14"/>
            <p:cNvPicPr preferRelativeResize="0"/>
            <p:nvPr/>
          </p:nvPicPr>
          <p:blipFill rotWithShape="1">
            <a:blip r:embed="rId4">
              <a:alphaModFix/>
            </a:blip>
            <a:srcRect b="0" l="0" r="0" t="0"/>
            <a:stretch/>
          </p:blipFill>
          <p:spPr>
            <a:xfrm>
              <a:off x="0" y="189001"/>
              <a:ext cx="4052164" cy="6669000"/>
            </a:xfrm>
            <a:prstGeom prst="rect">
              <a:avLst/>
            </a:prstGeom>
            <a:noFill/>
            <a:ln>
              <a:noFill/>
            </a:ln>
          </p:spPr>
        </p:pic>
        <p:pic>
          <p:nvPicPr>
            <p:cNvPr id="66" name="Google Shape;66;p14"/>
            <p:cNvPicPr preferRelativeResize="0"/>
            <p:nvPr/>
          </p:nvPicPr>
          <p:blipFill rotWithShape="1">
            <a:blip r:embed="rId5">
              <a:alphaModFix/>
            </a:blip>
            <a:srcRect b="0" l="0" r="0" t="0"/>
            <a:stretch/>
          </p:blipFill>
          <p:spPr>
            <a:xfrm>
              <a:off x="3780358" y="12"/>
              <a:ext cx="5363639" cy="906106"/>
            </a:xfrm>
            <a:prstGeom prst="rect">
              <a:avLst/>
            </a:prstGeom>
            <a:noFill/>
            <a:ln>
              <a:noFill/>
            </a:ln>
          </p:spPr>
        </p:pic>
      </p:grpSp>
      <p:sp>
        <p:nvSpPr>
          <p:cNvPr id="67" name="Google Shape;67;p14"/>
          <p:cNvSpPr txBox="1"/>
          <p:nvPr/>
        </p:nvSpPr>
        <p:spPr>
          <a:xfrm>
            <a:off x="6009375" y="2215975"/>
            <a:ext cx="2989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a:t>Aplicações atuais</a:t>
            </a:r>
            <a:endParaRPr sz="1500"/>
          </a:p>
        </p:txBody>
      </p:sp>
      <p:sp>
        <p:nvSpPr>
          <p:cNvPr id="68" name="Google Shape;68;p14"/>
          <p:cNvSpPr txBox="1"/>
          <p:nvPr>
            <p:ph idx="12" type="sldNum"/>
          </p:nvPr>
        </p:nvSpPr>
        <p:spPr>
          <a:xfrm>
            <a:off x="6896180" y="4909280"/>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Aumentada na manufatura</a:t>
            </a:r>
            <a:endParaRPr sz="2400"/>
          </a:p>
          <a:p>
            <a:pPr indent="0" lvl="0" marL="12700" rtl="0" algn="l">
              <a:lnSpc>
                <a:spcPct val="100000"/>
              </a:lnSpc>
              <a:spcBef>
                <a:spcPts val="0"/>
              </a:spcBef>
              <a:spcAft>
                <a:spcPts val="0"/>
              </a:spcAft>
              <a:buNone/>
            </a:pPr>
            <a:r>
              <a:t/>
            </a:r>
            <a:endParaRPr sz="2400"/>
          </a:p>
        </p:txBody>
      </p:sp>
      <p:sp>
        <p:nvSpPr>
          <p:cNvPr id="166" name="Google Shape;166;p2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67" name="Google Shape;167;p23"/>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pic>
        <p:nvPicPr>
          <p:cNvPr id="168" name="Google Shape;168;p23"/>
          <p:cNvPicPr preferRelativeResize="0"/>
          <p:nvPr/>
        </p:nvPicPr>
        <p:blipFill>
          <a:blip r:embed="rId4">
            <a:alphaModFix/>
          </a:blip>
          <a:stretch>
            <a:fillRect/>
          </a:stretch>
        </p:blipFill>
        <p:spPr>
          <a:xfrm>
            <a:off x="1352550" y="1403425"/>
            <a:ext cx="6438900" cy="2247900"/>
          </a:xfrm>
          <a:prstGeom prst="rect">
            <a:avLst/>
          </a:prstGeom>
          <a:noFill/>
          <a:ln>
            <a:noFill/>
          </a:ln>
        </p:spPr>
      </p:pic>
      <p:sp>
        <p:nvSpPr>
          <p:cNvPr id="169" name="Google Shape;169;p23"/>
          <p:cNvSpPr txBox="1"/>
          <p:nvPr/>
        </p:nvSpPr>
        <p:spPr>
          <a:xfrm>
            <a:off x="3774375" y="3692950"/>
            <a:ext cx="4017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900"/>
              <a:t> Aplicação da Realidade Aumentada por tipo de manufatura [11]</a:t>
            </a:r>
            <a:endParaRPr sz="900"/>
          </a:p>
        </p:txBody>
      </p:sp>
      <p:sp>
        <p:nvSpPr>
          <p:cNvPr id="170" name="Google Shape;170;p2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Aumentada na manufatura</a:t>
            </a:r>
            <a:endParaRPr sz="2400"/>
          </a:p>
          <a:p>
            <a:pPr indent="0" lvl="0" marL="12700" rtl="0" algn="l">
              <a:lnSpc>
                <a:spcPct val="100000"/>
              </a:lnSpc>
              <a:spcBef>
                <a:spcPts val="0"/>
              </a:spcBef>
              <a:spcAft>
                <a:spcPts val="0"/>
              </a:spcAft>
              <a:buNone/>
            </a:pPr>
            <a:r>
              <a:t/>
            </a:r>
            <a:endParaRPr sz="2400"/>
          </a:p>
        </p:txBody>
      </p:sp>
      <p:sp>
        <p:nvSpPr>
          <p:cNvPr id="176" name="Google Shape;176;p2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7" name="Google Shape;177;p24"/>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78" name="Google Shape;178;p24"/>
          <p:cNvSpPr txBox="1"/>
          <p:nvPr/>
        </p:nvSpPr>
        <p:spPr>
          <a:xfrm>
            <a:off x="3807800" y="3552350"/>
            <a:ext cx="4017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900"/>
              <a:t> Aplicação da Realidade Aumentada por setor de aplicação [12]</a:t>
            </a:r>
            <a:endParaRPr sz="900"/>
          </a:p>
        </p:txBody>
      </p:sp>
      <p:pic>
        <p:nvPicPr>
          <p:cNvPr id="179" name="Google Shape;179;p24"/>
          <p:cNvPicPr preferRelativeResize="0"/>
          <p:nvPr/>
        </p:nvPicPr>
        <p:blipFill>
          <a:blip r:embed="rId4">
            <a:alphaModFix/>
          </a:blip>
          <a:stretch>
            <a:fillRect/>
          </a:stretch>
        </p:blipFill>
        <p:spPr>
          <a:xfrm>
            <a:off x="1319213" y="1633538"/>
            <a:ext cx="6505575" cy="1876425"/>
          </a:xfrm>
          <a:prstGeom prst="rect">
            <a:avLst/>
          </a:prstGeom>
          <a:noFill/>
          <a:ln>
            <a:noFill/>
          </a:ln>
        </p:spPr>
      </p:pic>
      <p:sp>
        <p:nvSpPr>
          <p:cNvPr id="180" name="Google Shape;180;p2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Aumentada na manufatura</a:t>
            </a:r>
            <a:endParaRPr sz="2400"/>
          </a:p>
          <a:p>
            <a:pPr indent="0" lvl="0" marL="12700" rtl="0" algn="l">
              <a:lnSpc>
                <a:spcPct val="100000"/>
              </a:lnSpc>
              <a:spcBef>
                <a:spcPts val="0"/>
              </a:spcBef>
              <a:spcAft>
                <a:spcPts val="0"/>
              </a:spcAft>
              <a:buNone/>
            </a:pPr>
            <a:r>
              <a:t/>
            </a:r>
            <a:endParaRPr sz="2400"/>
          </a:p>
        </p:txBody>
      </p:sp>
      <p:sp>
        <p:nvSpPr>
          <p:cNvPr id="186" name="Google Shape;186;p2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87" name="Google Shape;187;p2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88" name="Google Shape;188;p2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pic>
        <p:nvPicPr>
          <p:cNvPr id="189" name="Google Shape;189;p25"/>
          <p:cNvPicPr preferRelativeResize="0"/>
          <p:nvPr/>
        </p:nvPicPr>
        <p:blipFill>
          <a:blip r:embed="rId4">
            <a:alphaModFix/>
          </a:blip>
          <a:stretch>
            <a:fillRect/>
          </a:stretch>
        </p:blipFill>
        <p:spPr>
          <a:xfrm>
            <a:off x="1178150" y="977988"/>
            <a:ext cx="2343150" cy="1714500"/>
          </a:xfrm>
          <a:prstGeom prst="rect">
            <a:avLst/>
          </a:prstGeom>
          <a:noFill/>
          <a:ln>
            <a:noFill/>
          </a:ln>
          <a:effectLst>
            <a:outerShdw blurRad="171450" rotWithShape="0" algn="bl" dir="3240000" dist="295275">
              <a:srgbClr val="000000">
                <a:alpha val="69000"/>
              </a:srgbClr>
            </a:outerShdw>
          </a:effectLst>
        </p:spPr>
      </p:pic>
      <p:pic>
        <p:nvPicPr>
          <p:cNvPr id="190" name="Google Shape;190;p25"/>
          <p:cNvPicPr preferRelativeResize="0"/>
          <p:nvPr/>
        </p:nvPicPr>
        <p:blipFill>
          <a:blip r:embed="rId5">
            <a:alphaModFix/>
          </a:blip>
          <a:stretch>
            <a:fillRect/>
          </a:stretch>
        </p:blipFill>
        <p:spPr>
          <a:xfrm>
            <a:off x="5482400" y="858925"/>
            <a:ext cx="1924050" cy="1952625"/>
          </a:xfrm>
          <a:prstGeom prst="rect">
            <a:avLst/>
          </a:prstGeom>
          <a:noFill/>
          <a:ln>
            <a:noFill/>
          </a:ln>
          <a:effectLst>
            <a:outerShdw blurRad="185738" rotWithShape="0" algn="bl" dir="3180000" dist="266700">
              <a:srgbClr val="000000">
                <a:alpha val="68000"/>
              </a:srgbClr>
            </a:outerShdw>
          </a:effectLst>
        </p:spPr>
      </p:pic>
      <p:pic>
        <p:nvPicPr>
          <p:cNvPr id="191" name="Google Shape;191;p25"/>
          <p:cNvPicPr preferRelativeResize="0"/>
          <p:nvPr/>
        </p:nvPicPr>
        <p:blipFill>
          <a:blip r:embed="rId6">
            <a:alphaModFix/>
          </a:blip>
          <a:stretch>
            <a:fillRect/>
          </a:stretch>
        </p:blipFill>
        <p:spPr>
          <a:xfrm>
            <a:off x="3284150" y="2941363"/>
            <a:ext cx="2324100" cy="1533525"/>
          </a:xfrm>
          <a:prstGeom prst="rect">
            <a:avLst/>
          </a:prstGeom>
          <a:noFill/>
          <a:ln>
            <a:noFill/>
          </a:ln>
          <a:effectLst>
            <a:outerShdw blurRad="257175" rotWithShape="0" algn="bl" dir="5400000" dist="219075">
              <a:srgbClr val="000000">
                <a:alpha val="67000"/>
              </a:srgbClr>
            </a:outerShdw>
          </a:effectLst>
        </p:spPr>
      </p:pic>
      <p:sp>
        <p:nvSpPr>
          <p:cNvPr id="192" name="Google Shape;192;p25"/>
          <p:cNvSpPr txBox="1"/>
          <p:nvPr/>
        </p:nvSpPr>
        <p:spPr>
          <a:xfrm>
            <a:off x="5913150" y="4785750"/>
            <a:ext cx="426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t>Trabalho Aplicação Realidade Aumentada [14]</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470074" y="274250"/>
            <a:ext cx="79446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Benefícios da </a:t>
            </a:r>
            <a:r>
              <a:rPr lang="pt-BR" sz="2400"/>
              <a:t>Realidade Aumentada na manufatura</a:t>
            </a:r>
            <a:endParaRPr sz="2400"/>
          </a:p>
          <a:p>
            <a:pPr indent="0" lvl="0" marL="12700" rtl="0" algn="l">
              <a:lnSpc>
                <a:spcPct val="100000"/>
              </a:lnSpc>
              <a:spcBef>
                <a:spcPts val="0"/>
              </a:spcBef>
              <a:spcAft>
                <a:spcPts val="0"/>
              </a:spcAft>
              <a:buNone/>
            </a:pPr>
            <a:r>
              <a:t/>
            </a:r>
            <a:endParaRPr sz="2400"/>
          </a:p>
        </p:txBody>
      </p:sp>
      <p:sp>
        <p:nvSpPr>
          <p:cNvPr id="198" name="Google Shape;198;p26"/>
          <p:cNvSpPr txBox="1"/>
          <p:nvPr/>
        </p:nvSpPr>
        <p:spPr>
          <a:xfrm>
            <a:off x="287024" y="976250"/>
            <a:ext cx="5038800" cy="27834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Melhor utilização dos recursos humanos</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Redução na taxa de erro de montagem</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Facilidade de comunicação com especialistas em tarefas de manutenção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Maior segurança dos processos</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Experiência do consumidor</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Diminuição dos custos de produção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Previsão de possíveis falhas e problemas</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199" name="Google Shape;199;p2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00" name="Google Shape;200;p26"/>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01" name="Google Shape;201;p2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Virtual na manufatura</a:t>
            </a:r>
            <a:endParaRPr sz="2400"/>
          </a:p>
          <a:p>
            <a:pPr indent="0" lvl="0" marL="12700" rtl="0" algn="l">
              <a:lnSpc>
                <a:spcPct val="100000"/>
              </a:lnSpc>
              <a:spcBef>
                <a:spcPts val="0"/>
              </a:spcBef>
              <a:spcAft>
                <a:spcPts val="0"/>
              </a:spcAft>
              <a:buNone/>
            </a:pPr>
            <a:r>
              <a:t/>
            </a:r>
            <a:endParaRPr sz="2400"/>
          </a:p>
        </p:txBody>
      </p:sp>
      <p:sp>
        <p:nvSpPr>
          <p:cNvPr id="207" name="Google Shape;207;p2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08" name="Google Shape;208;p2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09" name="Google Shape;209;p27"/>
          <p:cNvSpPr txBox="1"/>
          <p:nvPr/>
        </p:nvSpPr>
        <p:spPr>
          <a:xfrm>
            <a:off x="286925" y="1026050"/>
            <a:ext cx="4446600" cy="22293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Na indústria, as áreas de aplicação estão principalmente:  </a:t>
            </a:r>
            <a:endParaRPr sz="1200">
              <a:solidFill>
                <a:schemeClr val="dk1"/>
              </a:solidFill>
              <a:highlight>
                <a:srgbClr val="FFFFFF"/>
              </a:highlight>
            </a:endParaRPr>
          </a:p>
          <a:p>
            <a:pPr indent="-304800" lvl="1" marL="9144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Planejamento da fábrica</a:t>
            </a:r>
            <a:endParaRPr sz="1200">
              <a:solidFill>
                <a:schemeClr val="dk1"/>
              </a:solidFill>
              <a:highlight>
                <a:srgbClr val="FFFFFF"/>
              </a:highlight>
            </a:endParaRPr>
          </a:p>
          <a:p>
            <a:pPr indent="-304800" lvl="1" marL="9144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Simulação de produção</a:t>
            </a:r>
            <a:endParaRPr sz="1200">
              <a:solidFill>
                <a:schemeClr val="dk1"/>
              </a:solidFill>
              <a:highlight>
                <a:srgbClr val="FFFFFF"/>
              </a:highlight>
            </a:endParaRPr>
          </a:p>
          <a:p>
            <a:pPr indent="-304800" lvl="1" marL="9144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A</a:t>
            </a:r>
            <a:r>
              <a:rPr lang="pt-BR" sz="1200">
                <a:solidFill>
                  <a:schemeClr val="dk1"/>
                </a:solidFill>
                <a:highlight>
                  <a:srgbClr val="FFFFFF"/>
                </a:highlight>
              </a:rPr>
              <a:t>uxílio</a:t>
            </a:r>
            <a:r>
              <a:rPr lang="pt-BR" sz="1200">
                <a:solidFill>
                  <a:schemeClr val="dk1"/>
                </a:solidFill>
                <a:highlight>
                  <a:srgbClr val="FFFFFF"/>
                </a:highlight>
              </a:rPr>
              <a:t> na divulgação de produto</a:t>
            </a:r>
            <a:endParaRPr sz="1200">
              <a:solidFill>
                <a:schemeClr val="dk1"/>
              </a:solidFill>
              <a:highlight>
                <a:srgbClr val="FFFFFF"/>
              </a:highlight>
            </a:endParaRPr>
          </a:p>
          <a:p>
            <a:pPr indent="-304800" lvl="1" marL="9144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Treinamento de </a:t>
            </a:r>
            <a:r>
              <a:rPr lang="pt-BR" sz="1200">
                <a:solidFill>
                  <a:schemeClr val="dk1"/>
                </a:solidFill>
                <a:highlight>
                  <a:srgbClr val="FFFFFF"/>
                </a:highlight>
              </a:rPr>
              <a:t>funcionário</a:t>
            </a:r>
            <a:endParaRPr sz="1200">
              <a:solidFill>
                <a:schemeClr val="dk1"/>
              </a:solidFill>
              <a:highlight>
                <a:srgbClr val="FFFFFF"/>
              </a:highlight>
            </a:endParaRPr>
          </a:p>
          <a:p>
            <a:pPr indent="-304800" lvl="1" marL="9144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Validação de protótipo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Tem destaque no desenvolvimento de produto, </a:t>
            </a:r>
            <a:r>
              <a:rPr lang="pt-BR" sz="1200">
                <a:solidFill>
                  <a:schemeClr val="dk1"/>
                </a:solidFill>
                <a:highlight>
                  <a:srgbClr val="FFFFFF"/>
                </a:highlight>
              </a:rPr>
              <a:t>principalmente</a:t>
            </a:r>
            <a:r>
              <a:rPr lang="pt-BR" sz="1200">
                <a:solidFill>
                  <a:schemeClr val="dk1"/>
                </a:solidFill>
                <a:highlight>
                  <a:srgbClr val="FFFFFF"/>
                </a:highlight>
              </a:rPr>
              <a:t> na prototipação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Outro destaque se encontra na simulação</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210" name="Google Shape;210;p2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Virtual na manufatura</a:t>
            </a:r>
            <a:endParaRPr sz="2400"/>
          </a:p>
          <a:p>
            <a:pPr indent="0" lvl="0" marL="12700" rtl="0" algn="l">
              <a:lnSpc>
                <a:spcPct val="100000"/>
              </a:lnSpc>
              <a:spcBef>
                <a:spcPts val="0"/>
              </a:spcBef>
              <a:spcAft>
                <a:spcPts val="0"/>
              </a:spcAft>
              <a:buNone/>
            </a:pPr>
            <a:r>
              <a:t/>
            </a:r>
            <a:endParaRPr sz="2400"/>
          </a:p>
        </p:txBody>
      </p:sp>
      <p:sp>
        <p:nvSpPr>
          <p:cNvPr id="216" name="Google Shape;216;p2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17" name="Google Shape;217;p2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18" name="Google Shape;218;p2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solidFill>
                <a:schemeClr val="dk2"/>
              </a:solidFill>
            </a:endParaRPr>
          </a:p>
        </p:txBody>
      </p:sp>
      <p:pic>
        <p:nvPicPr>
          <p:cNvPr id="219" name="Google Shape;219;p28"/>
          <p:cNvPicPr preferRelativeResize="0"/>
          <p:nvPr/>
        </p:nvPicPr>
        <p:blipFill>
          <a:blip r:embed="rId4">
            <a:alphaModFix/>
          </a:blip>
          <a:stretch>
            <a:fillRect/>
          </a:stretch>
        </p:blipFill>
        <p:spPr>
          <a:xfrm>
            <a:off x="2782125" y="944625"/>
            <a:ext cx="3801538" cy="3452605"/>
          </a:xfrm>
          <a:prstGeom prst="rect">
            <a:avLst/>
          </a:prstGeom>
          <a:noFill/>
          <a:ln>
            <a:noFill/>
          </a:ln>
          <a:effectLst>
            <a:outerShdw blurRad="85725" rotWithShape="0" algn="bl" dir="2760000" dist="247650">
              <a:srgbClr val="000000">
                <a:alpha val="50000"/>
              </a:srgbClr>
            </a:outerShdw>
          </a:effectLst>
        </p:spPr>
      </p:pic>
      <p:sp>
        <p:nvSpPr>
          <p:cNvPr id="220" name="Google Shape;220;p28"/>
          <p:cNvSpPr txBox="1"/>
          <p:nvPr/>
        </p:nvSpPr>
        <p:spPr>
          <a:xfrm>
            <a:off x="3702075" y="45588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900"/>
              <a:t>Prototipação virtual na área automobilística [13] </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470075" y="274250"/>
            <a:ext cx="85884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Benefícios da Realidade Virtual </a:t>
            </a:r>
            <a:r>
              <a:rPr lang="pt-BR" sz="2400"/>
              <a:t>na manufatura</a:t>
            </a:r>
            <a:endParaRPr sz="2400"/>
          </a:p>
          <a:p>
            <a:pPr indent="0" lvl="0" marL="12700" rtl="0" algn="l">
              <a:lnSpc>
                <a:spcPct val="100000"/>
              </a:lnSpc>
              <a:spcBef>
                <a:spcPts val="0"/>
              </a:spcBef>
              <a:spcAft>
                <a:spcPts val="0"/>
              </a:spcAft>
              <a:buNone/>
            </a:pPr>
            <a:r>
              <a:t/>
            </a:r>
            <a:endParaRPr sz="2400"/>
          </a:p>
        </p:txBody>
      </p:sp>
      <p:sp>
        <p:nvSpPr>
          <p:cNvPr id="226" name="Google Shape;226;p29"/>
          <p:cNvSpPr txBox="1"/>
          <p:nvPr/>
        </p:nvSpPr>
        <p:spPr>
          <a:xfrm>
            <a:off x="193618" y="1153862"/>
            <a:ext cx="5747400" cy="2958900"/>
          </a:xfrm>
          <a:prstGeom prst="rect">
            <a:avLst/>
          </a:prstGeom>
          <a:noFill/>
          <a:ln>
            <a:noFill/>
          </a:ln>
        </p:spPr>
        <p:txBody>
          <a:bodyPr anchorCtr="0" anchor="t" bIns="0" lIns="0" spcFirstLastPara="1" rIns="0" wrap="square" tIns="12700">
            <a:spAutoFit/>
          </a:bodyPr>
          <a:lstStyle/>
          <a:p>
            <a:pPr indent="-304800" lvl="0" marL="457200" rtl="0" algn="l">
              <a:lnSpc>
                <a:spcPct val="115000"/>
              </a:lnSpc>
              <a:spcBef>
                <a:spcPts val="0"/>
              </a:spcBef>
              <a:spcAft>
                <a:spcPts val="0"/>
              </a:spcAft>
              <a:buClr>
                <a:schemeClr val="dk1"/>
              </a:buClr>
              <a:buSzPts val="1200"/>
              <a:buChar char="●"/>
            </a:pPr>
            <a:r>
              <a:rPr lang="pt-BR" sz="1200">
                <a:solidFill>
                  <a:schemeClr val="dk1"/>
                </a:solidFill>
              </a:rPr>
              <a:t>Diminuição de custos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Diminuição de tempo</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Melhoria da Qualidade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Aumento da produtividade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Integração entre equipes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Precisão nas manutenções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Melhora a segurança no trabalho</a:t>
            </a:r>
            <a:endParaRPr sz="1200">
              <a:solidFill>
                <a:schemeClr val="dk1"/>
              </a:solidFill>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227" name="Google Shape;227;p2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28" name="Google Shape;228;p2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29" name="Google Shape;229;p2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Conclusão</a:t>
            </a:r>
            <a:endParaRPr sz="2400"/>
          </a:p>
          <a:p>
            <a:pPr indent="0" lvl="0" marL="12700" rtl="0" algn="l">
              <a:lnSpc>
                <a:spcPct val="100000"/>
              </a:lnSpc>
              <a:spcBef>
                <a:spcPts val="0"/>
              </a:spcBef>
              <a:spcAft>
                <a:spcPts val="0"/>
              </a:spcAft>
              <a:buNone/>
            </a:pPr>
            <a:r>
              <a:t/>
            </a:r>
            <a:endParaRPr sz="2400"/>
          </a:p>
        </p:txBody>
      </p:sp>
      <p:sp>
        <p:nvSpPr>
          <p:cNvPr id="235" name="Google Shape;235;p30"/>
          <p:cNvSpPr txBox="1"/>
          <p:nvPr/>
        </p:nvSpPr>
        <p:spPr>
          <a:xfrm>
            <a:off x="178818" y="1375887"/>
            <a:ext cx="5747400" cy="2072400"/>
          </a:xfrm>
          <a:prstGeom prst="rect">
            <a:avLst/>
          </a:prstGeom>
          <a:noFill/>
          <a:ln>
            <a:noFill/>
          </a:ln>
        </p:spPr>
        <p:txBody>
          <a:bodyPr anchorCtr="0" anchor="t" bIns="0" lIns="0" spcFirstLastPara="1" rIns="0" wrap="square" tIns="12700">
            <a:spAutoFit/>
          </a:bodyPr>
          <a:lstStyle/>
          <a:p>
            <a:pPr indent="0" lvl="0" marL="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pt-BR" sz="1200">
                <a:solidFill>
                  <a:schemeClr val="dk1"/>
                </a:solidFill>
              </a:rPr>
              <a:t>Evolução da manufatura e da tecnologia andam lado a lado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Empresas buscam se adaptar à nova realidade</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Busca por mão de obra especializada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Busca por </a:t>
            </a:r>
            <a:r>
              <a:rPr lang="pt-BR" sz="1200">
                <a:solidFill>
                  <a:schemeClr val="dk1"/>
                </a:solidFill>
              </a:rPr>
              <a:t>automatização dos processos</a:t>
            </a:r>
            <a:endParaRPr sz="1200">
              <a:solidFill>
                <a:schemeClr val="dk1"/>
              </a:solidFill>
            </a:endParaRPr>
          </a:p>
          <a:p>
            <a:pPr indent="0" lvl="0" marL="457200" marR="5080" rtl="0" algn="just">
              <a:lnSpc>
                <a:spcPct val="100000"/>
              </a:lnSpc>
              <a:spcBef>
                <a:spcPts val="0"/>
              </a:spcBef>
              <a:spcAft>
                <a:spcPts val="0"/>
              </a:spcAft>
              <a:buNone/>
            </a:pPr>
            <a:r>
              <a:t/>
            </a:r>
            <a:endParaRPr sz="1200">
              <a:solidFill>
                <a:schemeClr val="dk1"/>
              </a:solidFill>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rPr>
              <a:t>Uso da Realidade Aumentada e Virtual para trazer benefícios</a:t>
            </a:r>
            <a:endParaRPr sz="1200">
              <a:solidFill>
                <a:schemeClr val="dk1"/>
              </a:solidFill>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236" name="Google Shape;236;p3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7" name="Google Shape;237;p3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38" name="Google Shape;238;p3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470065" y="274243"/>
            <a:ext cx="5069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a:t>Referências</a:t>
            </a:r>
            <a:endParaRPr/>
          </a:p>
        </p:txBody>
      </p:sp>
      <p:sp>
        <p:nvSpPr>
          <p:cNvPr id="244" name="Google Shape;244;p31"/>
          <p:cNvSpPr txBox="1"/>
          <p:nvPr/>
        </p:nvSpPr>
        <p:spPr>
          <a:xfrm>
            <a:off x="287025" y="983050"/>
            <a:ext cx="8379900" cy="2952900"/>
          </a:xfrm>
          <a:prstGeom prst="rect">
            <a:avLst/>
          </a:prstGeom>
          <a:noFill/>
          <a:ln>
            <a:noFill/>
          </a:ln>
        </p:spPr>
        <p:txBody>
          <a:bodyPr anchorCtr="0" anchor="t" bIns="0" lIns="0" spcFirstLastPara="1" rIns="0" wrap="square" tIns="12700">
            <a:spAutoFit/>
          </a:bodyPr>
          <a:lstStyle/>
          <a:p>
            <a:pPr indent="-285750" lvl="0" marL="457200" marR="5080" rtl="0" algn="just">
              <a:lnSpc>
                <a:spcPct val="100000"/>
              </a:lnSpc>
              <a:spcBef>
                <a:spcPts val="0"/>
              </a:spcBef>
              <a:spcAft>
                <a:spcPts val="0"/>
              </a:spcAft>
              <a:buSzPts val="900"/>
              <a:buChar char="-"/>
            </a:pPr>
            <a:r>
              <a:rPr lang="pt-BR" sz="900"/>
              <a:t>I. D. M. Aripin, E. M. A. Zawawi, Z. Ismail, “Factors influencing the implementation of technologies behind industry 4.0 in the Malaysian construction industry,” Matec Web of Conferences, vol. 266, pp. 1-6, 2019.</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J. Wang, J. Erkoyuncu, R. Roy, “A conceptual design for smell based augmented reality: case study in maintenance diagnosis,” Procedia CIRP, vol. 78, pp. 109-114, 2018.</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J. Kruger, T. K. Lien, and A. Verl, “Cooperation of human and machines ¨in assembly lines,” CIRP Annals-Manufacturing Technology, vol. 58, no. 2, pp. 628–646, 2009.</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I. Malý, D. Sedláček and P. Leitão, "Augmented reality experiments with industrial robot in industry 4.0 environment," 2016 IEEE 14th International Conference on Industrial Informatics (INDIN), 2016, pp. 176-181, doi: 10.1109/INDIN.2016.7819154.</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Bender, Ivaneu e Cecconello, Ivandro. (2020). Aplicações da Realidade Aumentada na Manufatura: uma Revisão da Literatura. Scientia cum Industria. 8</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E. Tzimas, G. Vosniakos, E. Matsas, “Machine tool setup instructions in the smart factory using augmented reality: asystem construction perspective,” International Journal for Interactive Design and Manufacturing (IJIDeM), vol. 13, pp.</a:t>
            </a:r>
            <a:endParaRPr sz="900"/>
          </a:p>
          <a:p>
            <a:pPr indent="0" lvl="0" marL="457200" marR="5080" rtl="0" algn="just">
              <a:lnSpc>
                <a:spcPct val="100000"/>
              </a:lnSpc>
              <a:spcBef>
                <a:spcPts val="0"/>
              </a:spcBef>
              <a:spcAft>
                <a:spcPts val="0"/>
              </a:spcAft>
              <a:buClr>
                <a:schemeClr val="dk1"/>
              </a:buClr>
              <a:buSzPts val="1100"/>
              <a:buFont typeface="Arial"/>
              <a:buNone/>
            </a:pPr>
            <a:r>
              <a:rPr lang="pt-BR" sz="900"/>
              <a:t>121-136, 2018.</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VALERIO NETTO, A. et al. A utilização da realidade virtual na engenharia mecânica, Anais do XIV Congresso Brasileiro de Engenharia</a:t>
            </a:r>
            <a:endParaRPr sz="900"/>
          </a:p>
          <a:p>
            <a:pPr indent="0" lvl="0" marL="457200" marR="5080" rtl="0" algn="just">
              <a:lnSpc>
                <a:spcPct val="100000"/>
              </a:lnSpc>
              <a:spcBef>
                <a:spcPts val="0"/>
              </a:spcBef>
              <a:spcAft>
                <a:spcPts val="0"/>
              </a:spcAft>
              <a:buClr>
                <a:schemeClr val="dk1"/>
              </a:buClr>
              <a:buSzPts val="1100"/>
              <a:buFont typeface="Arial"/>
              <a:buNone/>
            </a:pPr>
            <a:r>
              <a:rPr lang="pt-BR" sz="900"/>
              <a:t>Mecânica – COBEM, Bauru, Dez, 1997</a:t>
            </a:r>
            <a:endParaRPr sz="900"/>
          </a:p>
          <a:p>
            <a:pPr indent="0" lvl="0" marL="457200" marR="5080" rtl="0" algn="just">
              <a:lnSpc>
                <a:spcPct val="100000"/>
              </a:lnSpc>
              <a:spcBef>
                <a:spcPts val="0"/>
              </a:spcBef>
              <a:spcAft>
                <a:spcPts val="0"/>
              </a:spcAft>
              <a:buNone/>
            </a:pPr>
            <a:r>
              <a:t/>
            </a:r>
            <a:endParaRPr sz="1100"/>
          </a:p>
        </p:txBody>
      </p:sp>
      <p:sp>
        <p:nvSpPr>
          <p:cNvPr id="245" name="Google Shape;245;p3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46" name="Google Shape;246;p3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47" name="Google Shape;247;p3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470065" y="274243"/>
            <a:ext cx="5069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a:t>Referências</a:t>
            </a:r>
            <a:endParaRPr/>
          </a:p>
        </p:txBody>
      </p:sp>
      <p:sp>
        <p:nvSpPr>
          <p:cNvPr id="253" name="Google Shape;253;p32"/>
          <p:cNvSpPr txBox="1"/>
          <p:nvPr/>
        </p:nvSpPr>
        <p:spPr>
          <a:xfrm>
            <a:off x="287025" y="983050"/>
            <a:ext cx="8379900" cy="2644800"/>
          </a:xfrm>
          <a:prstGeom prst="rect">
            <a:avLst/>
          </a:prstGeom>
          <a:noFill/>
          <a:ln>
            <a:noFill/>
          </a:ln>
        </p:spPr>
        <p:txBody>
          <a:bodyPr anchorCtr="0" anchor="t" bIns="0" lIns="0" spcFirstLastPara="1" rIns="0" wrap="square" tIns="12700">
            <a:spAutoFit/>
          </a:bodyPr>
          <a:lstStyle/>
          <a:p>
            <a:pPr indent="-285750" lvl="0" marL="457200" marR="5080" rtl="0" algn="just">
              <a:lnSpc>
                <a:spcPct val="100000"/>
              </a:lnSpc>
              <a:spcBef>
                <a:spcPts val="0"/>
              </a:spcBef>
              <a:spcAft>
                <a:spcPts val="0"/>
              </a:spcAft>
              <a:buSzPts val="900"/>
              <a:buChar char="-"/>
            </a:pPr>
            <a:r>
              <a:rPr lang="pt-BR" sz="900"/>
              <a:t>LATTA, J.N. e OBERG, D.J. A conceptual virtual reality model, IEEE Computer Graphics &amp; Applications, pp. 23-29, Jan, 1994</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I. Rabbi and S. Ullah, “Extending the tracking distance of fiducial markers for large indoor augmented reality applications,” Advances in electrical and computer engineering, vol. 15, no. 2, p. 59-64, 2015.</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G. W. Scurati, M. Gattullo, M. Fiorentino, F. Ferrise, M. Bordegoni, A. E. Uva, “Converting maintenance actions into standard symbols for augmented reality applications in Industry 4.0,” Computers in Industry, vol. 98, pp. 68-79, 2018.</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RESSLER, S.: Virtual reality for manufacturing – case studies, National Institute of Standards and Technology, 1997. (</a:t>
            </a:r>
            <a:r>
              <a:rPr lang="pt-BR" sz="900" u="sng">
                <a:solidFill>
                  <a:schemeClr val="hlink"/>
                </a:solidFill>
                <a:hlinkClick r:id="rId3"/>
              </a:rPr>
              <a:t>http://www.nist.gov/itl/</a:t>
            </a:r>
            <a:r>
              <a:rPr lang="pt-BR" sz="900"/>
              <a:t> div894/ovrt/projects/mfg/mfgVRcases.html)</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KREITLER, M. et al.: “Virtual environments for design and analysis of production facilities”, IFIP WG 5.7 Working Conference on Managing Concurrent Manufacturing to Improve Industrial Performance, Washington – USA, September, 1995. (</a:t>
            </a:r>
            <a:r>
              <a:rPr lang="pt-BR" sz="900" u="sng">
                <a:solidFill>
                  <a:schemeClr val="hlink"/>
                </a:solidFill>
                <a:hlinkClick r:id="rId4"/>
              </a:rPr>
              <a:t>http://weber.u.washington.edu/~jheim/</a:t>
            </a:r>
            <a:r>
              <a:rPr lang="pt-BR" sz="900"/>
              <a:t> VirtualManufacturing/vrPaperIFIPS.html)</a:t>
            </a:r>
            <a:endParaRPr sz="900"/>
          </a:p>
          <a:p>
            <a:pPr indent="0" lvl="0" marL="457200" marR="5080" rtl="0" algn="just">
              <a:lnSpc>
                <a:spcPct val="100000"/>
              </a:lnSpc>
              <a:spcBef>
                <a:spcPts val="0"/>
              </a:spcBef>
              <a:spcAft>
                <a:spcPts val="0"/>
              </a:spcAft>
              <a:buClr>
                <a:schemeClr val="dk1"/>
              </a:buClr>
              <a:buSzPts val="1100"/>
              <a:buFont typeface="Arial"/>
              <a:buNone/>
            </a:pPr>
            <a:r>
              <a:t/>
            </a:r>
            <a:endParaRPr sz="900"/>
          </a:p>
          <a:p>
            <a:pPr indent="-285750" lvl="0" marL="457200" marR="5080" rtl="0" algn="just">
              <a:lnSpc>
                <a:spcPct val="100000"/>
              </a:lnSpc>
              <a:spcBef>
                <a:spcPts val="0"/>
              </a:spcBef>
              <a:spcAft>
                <a:spcPts val="0"/>
              </a:spcAft>
              <a:buSzPts val="900"/>
              <a:buChar char="-"/>
            </a:pPr>
            <a:r>
              <a:rPr lang="pt-BR" sz="900"/>
              <a:t>Mario Heinz, Sebastian Büttner, and Carsten Röcker. 2019. Exploring training modes for industrial augmented reality learning. In Proceedings of the 12th ACM International Conference on PErvasive Technologies Related to Assistive Environments (PETRA '19). Association for Computing Machinery, New York, NY, USA, 398–401. https://doi.org/10.1145/3316782.3322753</a:t>
            </a:r>
            <a:endParaRPr sz="900"/>
          </a:p>
          <a:p>
            <a:pPr indent="0" lvl="0" marL="457200" marR="5080" rtl="0" algn="just">
              <a:lnSpc>
                <a:spcPct val="100000"/>
              </a:lnSpc>
              <a:spcBef>
                <a:spcPts val="0"/>
              </a:spcBef>
              <a:spcAft>
                <a:spcPts val="0"/>
              </a:spcAft>
              <a:buNone/>
            </a:pPr>
            <a:r>
              <a:t/>
            </a:r>
            <a:endParaRPr sz="900"/>
          </a:p>
        </p:txBody>
      </p:sp>
      <p:sp>
        <p:nvSpPr>
          <p:cNvPr id="254" name="Google Shape;254;p3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5" name="Google Shape;255;p32"/>
          <p:cNvPicPr preferRelativeResize="0"/>
          <p:nvPr/>
        </p:nvPicPr>
        <p:blipFill rotWithShape="1">
          <a:blip r:embed="rId5">
            <a:alphaModFix/>
          </a:blip>
          <a:srcRect b="0" l="0" r="0" t="0"/>
          <a:stretch/>
        </p:blipFill>
        <p:spPr>
          <a:xfrm>
            <a:off x="286918" y="4785750"/>
            <a:ext cx="1253880" cy="218427"/>
          </a:xfrm>
          <a:prstGeom prst="rect">
            <a:avLst/>
          </a:prstGeom>
          <a:noFill/>
          <a:ln>
            <a:noFill/>
          </a:ln>
        </p:spPr>
      </p:pic>
      <p:sp>
        <p:nvSpPr>
          <p:cNvPr id="256" name="Google Shape;256;p3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Sumário</a:t>
            </a:r>
            <a:endParaRPr sz="2400"/>
          </a:p>
        </p:txBody>
      </p:sp>
      <p:sp>
        <p:nvSpPr>
          <p:cNvPr id="74" name="Google Shape;74;p15"/>
          <p:cNvSpPr txBox="1"/>
          <p:nvPr/>
        </p:nvSpPr>
        <p:spPr>
          <a:xfrm>
            <a:off x="164018" y="1153862"/>
            <a:ext cx="5747400" cy="29682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Conceituando Realidade Aumenta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Conceituando Realidade Virtual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Diferenças Realidade Aumentada e Realidade Virtual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Realidade Aumentada na manufatura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Benefícios da Realidade Aumentada na manufatura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Realidade Virtual na manufatura</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Benefícios da Realidade Virtual na manufatura</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Conclusão</a:t>
            </a:r>
            <a:endParaRPr sz="1200">
              <a:solidFill>
                <a:schemeClr val="dk1"/>
              </a:solidFill>
              <a:highlight>
                <a:schemeClr val="lt1"/>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75" name="Google Shape;75;p1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6" name="Google Shape;76;p1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77" name="Google Shape;77;p1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470065" y="274243"/>
            <a:ext cx="5069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a:t>Referências de Imagens</a:t>
            </a:r>
            <a:endParaRPr/>
          </a:p>
        </p:txBody>
      </p:sp>
      <p:sp>
        <p:nvSpPr>
          <p:cNvPr id="262" name="Google Shape;262;p33"/>
          <p:cNvSpPr txBox="1"/>
          <p:nvPr/>
        </p:nvSpPr>
        <p:spPr>
          <a:xfrm>
            <a:off x="287025" y="983050"/>
            <a:ext cx="8379900" cy="3083700"/>
          </a:xfrm>
          <a:prstGeom prst="rect">
            <a:avLst/>
          </a:prstGeom>
          <a:noFill/>
          <a:ln>
            <a:noFill/>
          </a:ln>
        </p:spPr>
        <p:txBody>
          <a:bodyPr anchorCtr="0" anchor="t" bIns="0" lIns="0" spcFirstLastPara="1" rIns="0" wrap="square" tIns="12700">
            <a:spAutoFit/>
          </a:bodyPr>
          <a:lstStyle/>
          <a:p>
            <a:pPr indent="-285750" lvl="0" marL="457200" rtl="0" algn="l">
              <a:lnSpc>
                <a:spcPct val="125000"/>
              </a:lnSpc>
              <a:spcBef>
                <a:spcPts val="0"/>
              </a:spcBef>
              <a:spcAft>
                <a:spcPts val="0"/>
              </a:spcAft>
              <a:buClr>
                <a:schemeClr val="dk1"/>
              </a:buClr>
              <a:buSzPts val="900"/>
              <a:buFont typeface="Roboto"/>
              <a:buChar char="-"/>
            </a:pPr>
            <a:r>
              <a:rPr lang="pt-BR" sz="900"/>
              <a:t>[1] Exemplo Realidade Aumentada (</a:t>
            </a:r>
            <a:r>
              <a:rPr lang="pt-BR" sz="900" u="sng">
                <a:solidFill>
                  <a:schemeClr val="hlink"/>
                </a:solidFill>
                <a:hlinkClick r:id="rId3"/>
              </a:rPr>
              <a:t>https://omundodausinagem.com.br/site/wp-content/uploads/2019/10/realidade-aumentada.jpg</a:t>
            </a:r>
            <a:r>
              <a:rPr lang="pt-BR" sz="900"/>
              <a:t>)</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solidFill>
                  <a:schemeClr val="dk1"/>
                </a:solidFill>
              </a:rPr>
              <a:t>[2] </a:t>
            </a:r>
            <a:r>
              <a:rPr lang="pt-BR" sz="900">
                <a:solidFill>
                  <a:schemeClr val="dk1"/>
                </a:solidFill>
              </a:rPr>
              <a:t>Exemplo 2 Realidade Aumentada (https://virtual.oncloud7.com.br/wp-content/uploads/2021/12/kisspng-augmented-reality-technology-ar-dinosaur-three-dim-realidad-aumentada-5b5b82a1e5a9b0.8289669815327238739407.png)</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Clr>
                <a:schemeClr val="dk1"/>
              </a:buClr>
              <a:buSzPts val="900"/>
              <a:buFont typeface="Roboto"/>
              <a:buChar char="-"/>
            </a:pPr>
            <a:r>
              <a:rPr lang="pt-BR" sz="900"/>
              <a:t>[3] Pokemon GO (</a:t>
            </a:r>
            <a:r>
              <a:rPr lang="pt-BR" sz="900" u="sng">
                <a:solidFill>
                  <a:schemeClr val="hlink"/>
                </a:solidFill>
                <a:hlinkClick r:id="rId4"/>
              </a:rPr>
              <a:t>https://classic.exame.com/wp-content/uploads/2016/09/size_960_16_9_pokemon-go.png?w=960</a:t>
            </a:r>
            <a:r>
              <a:rPr lang="pt-BR" sz="900"/>
              <a:t>)</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[4] Uso de Realidade Aumentada na indústria </a:t>
            </a:r>
            <a:r>
              <a:rPr lang="pt-BR" sz="900" u="sng">
                <a:solidFill>
                  <a:schemeClr val="hlink"/>
                </a:solidFill>
                <a:hlinkClick r:id="rId5"/>
              </a:rPr>
              <a:t>https://octooc.com.br/wp-content/uploads/2022/07/industria-4-0-uso-da-robotica-industrial.jpg__450x262_q85_crop_subsampling-2_upscale.jpg</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[5] Uso de Realidade Aumentada na indústria [2] </a:t>
            </a:r>
            <a:r>
              <a:rPr lang="pt-BR" sz="900" u="sng">
                <a:solidFill>
                  <a:schemeClr val="hlink"/>
                </a:solidFill>
                <a:hlinkClick r:id="rId6"/>
              </a:rPr>
              <a:t>https://www.totalpower.com.br/wp-content/uploads/2022/06/95_realidade-aumentada-1-1024x576-3.webp</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[6] Uso da Realidade Aumentada na educação https://res.9appsinstall.com/group2/M01/79/C3/QQ0DAFnZCU-AQhDXAADW37NhNGY852.jpg?x-oss-process=style/hq</a:t>
            </a:r>
            <a:endParaRPr sz="900"/>
          </a:p>
          <a:p>
            <a:pPr indent="0" lvl="0" marL="457200" rtl="0" algn="l">
              <a:lnSpc>
                <a:spcPct val="125000"/>
              </a:lnSpc>
              <a:spcBef>
                <a:spcPts val="0"/>
              </a:spcBef>
              <a:spcAft>
                <a:spcPts val="0"/>
              </a:spcAft>
              <a:buNone/>
            </a:pPr>
            <a:r>
              <a:t/>
            </a:r>
            <a:endParaRPr sz="1100"/>
          </a:p>
          <a:p>
            <a:pPr indent="0" lvl="0" marL="457200" marR="5080" rtl="0" algn="just">
              <a:lnSpc>
                <a:spcPct val="100000"/>
              </a:lnSpc>
              <a:spcBef>
                <a:spcPts val="0"/>
              </a:spcBef>
              <a:spcAft>
                <a:spcPts val="0"/>
              </a:spcAft>
              <a:buNone/>
            </a:pPr>
            <a:r>
              <a:t/>
            </a:r>
            <a:endParaRPr sz="1700"/>
          </a:p>
        </p:txBody>
      </p:sp>
      <p:sp>
        <p:nvSpPr>
          <p:cNvPr id="263" name="Google Shape;263;p3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64" name="Google Shape;264;p33"/>
          <p:cNvPicPr preferRelativeResize="0"/>
          <p:nvPr/>
        </p:nvPicPr>
        <p:blipFill rotWithShape="1">
          <a:blip r:embed="rId7">
            <a:alphaModFix/>
          </a:blip>
          <a:srcRect b="0" l="0" r="0" t="0"/>
          <a:stretch/>
        </p:blipFill>
        <p:spPr>
          <a:xfrm>
            <a:off x="286918" y="4785750"/>
            <a:ext cx="1253880" cy="218427"/>
          </a:xfrm>
          <a:prstGeom prst="rect">
            <a:avLst/>
          </a:prstGeom>
          <a:noFill/>
          <a:ln>
            <a:noFill/>
          </a:ln>
        </p:spPr>
      </p:pic>
      <p:sp>
        <p:nvSpPr>
          <p:cNvPr id="265" name="Google Shape;265;p3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470065" y="274243"/>
            <a:ext cx="5069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a:t>Referências de Imagens</a:t>
            </a:r>
            <a:endParaRPr/>
          </a:p>
        </p:txBody>
      </p:sp>
      <p:sp>
        <p:nvSpPr>
          <p:cNvPr id="271" name="Google Shape;271;p34"/>
          <p:cNvSpPr txBox="1"/>
          <p:nvPr/>
        </p:nvSpPr>
        <p:spPr>
          <a:xfrm>
            <a:off x="287025" y="983050"/>
            <a:ext cx="8379900" cy="3406800"/>
          </a:xfrm>
          <a:prstGeom prst="rect">
            <a:avLst/>
          </a:prstGeom>
          <a:noFill/>
          <a:ln>
            <a:noFill/>
          </a:ln>
        </p:spPr>
        <p:txBody>
          <a:bodyPr anchorCtr="0" anchor="t" bIns="0" lIns="0" spcFirstLastPara="1" rIns="0" wrap="square" tIns="12700">
            <a:spAutoFit/>
          </a:bodyPr>
          <a:lstStyle/>
          <a:p>
            <a:pPr indent="-285750" lvl="0" marL="457200" rtl="0" algn="l">
              <a:lnSpc>
                <a:spcPct val="125000"/>
              </a:lnSpc>
              <a:spcBef>
                <a:spcPts val="0"/>
              </a:spcBef>
              <a:spcAft>
                <a:spcPts val="0"/>
              </a:spcAft>
              <a:buSzPts val="900"/>
              <a:buChar char="-"/>
            </a:pPr>
            <a:r>
              <a:rPr lang="pt-BR" sz="900"/>
              <a:t>[7] Exemplo de uso da Realidade Virtual (https://www.r1audiovisual.com.br/hubfs/blog/blog_realvirtual.jpg)</a:t>
            </a:r>
            <a:endParaRPr sz="900"/>
          </a:p>
          <a:p>
            <a:pPr indent="0" lvl="0" marL="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Clr>
                <a:schemeClr val="dk1"/>
              </a:buClr>
              <a:buSzPts val="900"/>
              <a:buChar char="-"/>
            </a:pPr>
            <a:r>
              <a:rPr lang="pt-BR" sz="900">
                <a:solidFill>
                  <a:schemeClr val="dk1"/>
                </a:solidFill>
              </a:rPr>
              <a:t>[8] Exemplo 2 de uso da Realidade Virtual (</a:t>
            </a:r>
            <a:r>
              <a:rPr lang="pt-BR" sz="900" u="sng">
                <a:solidFill>
                  <a:schemeClr val="hlink"/>
                </a:solidFill>
                <a:hlinkClick r:id="rId3"/>
              </a:rPr>
              <a:t>https://www.minecraft.net/content/dam/minecraft/virtual-reality/herolatest.jpg</a:t>
            </a:r>
            <a:r>
              <a:rPr lang="pt-BR" sz="900">
                <a:solidFill>
                  <a:schemeClr val="dk1"/>
                </a:solidFill>
              </a:rPr>
              <a:t>)</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[9] Uso de Realidade Aumentada (</a:t>
            </a:r>
            <a:r>
              <a:rPr lang="pt-BR" sz="900" u="sng">
                <a:solidFill>
                  <a:schemeClr val="hlink"/>
                </a:solidFill>
                <a:hlinkClick r:id="rId4"/>
              </a:rPr>
              <a:t>https://www.mtitecnologia.com.br/wp-content/uploads/2017/05/realidadeaumentada.jpg</a:t>
            </a:r>
            <a:r>
              <a:rPr lang="pt-BR" sz="900"/>
              <a:t>)</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[10] Uso de Realidade Virtual (</a:t>
            </a:r>
            <a:r>
              <a:rPr lang="pt-BR" sz="900" u="sng">
                <a:solidFill>
                  <a:schemeClr val="hlink"/>
                </a:solidFill>
                <a:hlinkClick r:id="rId5"/>
              </a:rPr>
              <a:t>https://assets.entrepreneur.com/content/3x2/2000/1649774712-horizon-worlds.jpg</a:t>
            </a:r>
            <a:r>
              <a:rPr lang="pt-BR" sz="900"/>
              <a:t>)</a:t>
            </a:r>
            <a:endParaRPr sz="900"/>
          </a:p>
          <a:p>
            <a:pPr indent="0" lvl="0" marL="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[11] </a:t>
            </a:r>
            <a:r>
              <a:rPr lang="pt-BR" sz="900">
                <a:solidFill>
                  <a:schemeClr val="dk1"/>
                </a:solidFill>
              </a:rPr>
              <a:t> Aplicação da Realidade Aumentada por tipo de manufatura </a:t>
            </a:r>
            <a:r>
              <a:rPr lang="pt-BR" sz="900" u="sng">
                <a:solidFill>
                  <a:schemeClr val="hlink"/>
                </a:solidFill>
                <a:hlinkClick r:id="rId6"/>
              </a:rPr>
              <a:t>https://www.researchgate.net/profile/Ivandro-Cecconello/publication/346126543_Aplicacoes_da_Realidade_Aumentada_na_Manufatura_uma_Revisao_da_Literatura/links/617bdb403c987366c3fcca89/Aplicacoes-da-Realidade-Aumentada-na-Manufatura-uma-Revisao-da-Literatura.pdf</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solidFill>
                  <a:schemeClr val="dk1"/>
                </a:solidFill>
              </a:rPr>
              <a:t>[12] </a:t>
            </a:r>
            <a:r>
              <a:rPr lang="pt-BR" sz="900"/>
              <a:t>Aplicação da Realidade Aumentada por setor de aplicação </a:t>
            </a:r>
            <a:r>
              <a:rPr lang="pt-BR" sz="900" u="sng">
                <a:solidFill>
                  <a:schemeClr val="accent5"/>
                </a:solidFill>
                <a:hlinkClick r:id="rId7">
                  <a:extLst>
                    <a:ext uri="{A12FA001-AC4F-418D-AE19-62706E023703}">
                      <ahyp:hlinkClr val="tx"/>
                    </a:ext>
                  </a:extLst>
                </a:hlinkClick>
              </a:rPr>
              <a:t>https://www.researchgate.net/profile/Ivandro-Cecconello/publication/346126543_Aplicacoes_da_Realidade_Aumentada_na_Manufatura_uma_Revisao_da_Literatura/links/617bdb403c987366c3fcca89/Aplicacoes-da-Realidade-Aumentada-na-Manufatura-uma-Revisao-da-Literatura.pdf</a:t>
            </a:r>
            <a:endParaRPr sz="900"/>
          </a:p>
          <a:p>
            <a:pPr indent="0" lvl="0" marL="457200" rtl="0" algn="l">
              <a:lnSpc>
                <a:spcPct val="125000"/>
              </a:lnSpc>
              <a:spcBef>
                <a:spcPts val="0"/>
              </a:spcBef>
              <a:spcAft>
                <a:spcPts val="0"/>
              </a:spcAft>
              <a:buNone/>
            </a:pPr>
            <a:r>
              <a:t/>
            </a:r>
            <a:endParaRPr sz="900"/>
          </a:p>
          <a:p>
            <a:pPr indent="-285750" lvl="0" marL="457200" rtl="0" algn="l">
              <a:lnSpc>
                <a:spcPct val="125000"/>
              </a:lnSpc>
              <a:spcBef>
                <a:spcPts val="0"/>
              </a:spcBef>
              <a:spcAft>
                <a:spcPts val="0"/>
              </a:spcAft>
              <a:buSzPts val="900"/>
              <a:buChar char="-"/>
            </a:pPr>
            <a:r>
              <a:rPr lang="pt-BR" sz="900"/>
              <a:t>[13] </a:t>
            </a:r>
            <a:r>
              <a:rPr lang="pt-BR" sz="900">
                <a:solidFill>
                  <a:schemeClr val="dk1"/>
                </a:solidFill>
              </a:rPr>
              <a:t>Prototipação virtual na área automobilística (</a:t>
            </a:r>
            <a:r>
              <a:rPr lang="pt-BR" sz="900" u="sng">
                <a:solidFill>
                  <a:schemeClr val="hlink"/>
                </a:solidFill>
                <a:hlinkClick r:id="rId8"/>
              </a:rPr>
              <a:t>https://www.scielo.br/j/gp/a/Brbwf88KLgqyn977t97JNtf/?format=pdf&amp;lang=pt</a:t>
            </a:r>
            <a:r>
              <a:rPr lang="pt-BR" sz="900">
                <a:solidFill>
                  <a:schemeClr val="dk1"/>
                </a:solidFill>
              </a:rPr>
              <a:t>)</a:t>
            </a:r>
            <a:endParaRPr sz="900">
              <a:solidFill>
                <a:schemeClr val="dk1"/>
              </a:solidFill>
            </a:endParaRPr>
          </a:p>
          <a:p>
            <a:pPr indent="0" lvl="0" marL="457200" rtl="0" algn="l">
              <a:lnSpc>
                <a:spcPct val="125000"/>
              </a:lnSpc>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pt-BR" sz="900">
                <a:solidFill>
                  <a:schemeClr val="dk1"/>
                </a:solidFill>
              </a:rPr>
              <a:t>[14] Trabalho Aplicação Realidade Aumentada (https://dl.acm.org/doi/abs/10.1145/3316782.3322753)</a:t>
            </a:r>
            <a:endParaRPr sz="900">
              <a:solidFill>
                <a:schemeClr val="dk1"/>
              </a:solidFill>
            </a:endParaRPr>
          </a:p>
          <a:p>
            <a:pPr indent="0" lvl="0" marL="457200" rtl="0" algn="l">
              <a:lnSpc>
                <a:spcPct val="125000"/>
              </a:lnSpc>
              <a:spcBef>
                <a:spcPts val="0"/>
              </a:spcBef>
              <a:spcAft>
                <a:spcPts val="0"/>
              </a:spcAft>
              <a:buNone/>
            </a:pPr>
            <a:r>
              <a:t/>
            </a:r>
            <a:endParaRPr sz="900"/>
          </a:p>
        </p:txBody>
      </p:sp>
      <p:sp>
        <p:nvSpPr>
          <p:cNvPr id="272" name="Google Shape;272;p3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73" name="Google Shape;273;p34"/>
          <p:cNvPicPr preferRelativeResize="0"/>
          <p:nvPr/>
        </p:nvPicPr>
        <p:blipFill rotWithShape="1">
          <a:blip r:embed="rId9">
            <a:alphaModFix/>
          </a:blip>
          <a:srcRect b="0" l="0" r="0" t="0"/>
          <a:stretch/>
        </p:blipFill>
        <p:spPr>
          <a:xfrm>
            <a:off x="286918" y="4785750"/>
            <a:ext cx="1253880" cy="218427"/>
          </a:xfrm>
          <a:prstGeom prst="rect">
            <a:avLst/>
          </a:prstGeom>
          <a:noFill/>
          <a:ln>
            <a:noFill/>
          </a:ln>
        </p:spPr>
      </p:pic>
      <p:sp>
        <p:nvSpPr>
          <p:cNvPr id="274" name="Google Shape;274;p3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Realidade Aumentada</a:t>
            </a:r>
            <a:endParaRPr sz="2400"/>
          </a:p>
        </p:txBody>
      </p:sp>
      <p:sp>
        <p:nvSpPr>
          <p:cNvPr id="83" name="Google Shape;83;p16"/>
          <p:cNvSpPr txBox="1"/>
          <p:nvPr/>
        </p:nvSpPr>
        <p:spPr>
          <a:xfrm>
            <a:off x="164025" y="1176075"/>
            <a:ext cx="4446600" cy="18600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Conceito criado em 199</a:t>
            </a:r>
            <a:r>
              <a:rPr lang="pt-BR" sz="1200">
                <a:solidFill>
                  <a:schemeClr val="dk1"/>
                </a:solidFill>
                <a:highlight>
                  <a:srgbClr val="FFFFFF"/>
                </a:highlight>
              </a:rPr>
              <a:t>0 </a:t>
            </a:r>
            <a:r>
              <a:rPr lang="pt-BR" sz="1200">
                <a:solidFill>
                  <a:schemeClr val="dk1"/>
                </a:solidFill>
                <a:highlight>
                  <a:srgbClr val="FFFFFF"/>
                </a:highlight>
              </a:rPr>
              <a:t>pelo cientista e pesquisador norte-americano Thomas Caudell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É um conjunto de </a:t>
            </a:r>
            <a:r>
              <a:rPr lang="pt-BR" sz="1200">
                <a:solidFill>
                  <a:schemeClr val="dk1"/>
                </a:solidFill>
                <a:highlight>
                  <a:srgbClr val="FFFFFF"/>
                </a:highlight>
              </a:rPr>
              <a:t>tecnologia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Integração do mundo real com o virtual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Busca a interação em tempo real</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84" name="Google Shape;84;p1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5" name="Google Shape;85;p16"/>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pic>
        <p:nvPicPr>
          <p:cNvPr id="86" name="Google Shape;86;p16"/>
          <p:cNvPicPr preferRelativeResize="0"/>
          <p:nvPr/>
        </p:nvPicPr>
        <p:blipFill>
          <a:blip r:embed="rId4">
            <a:alphaModFix/>
          </a:blip>
          <a:stretch>
            <a:fillRect/>
          </a:stretch>
        </p:blipFill>
        <p:spPr>
          <a:xfrm>
            <a:off x="4452175" y="1924175"/>
            <a:ext cx="3272875" cy="2172125"/>
          </a:xfrm>
          <a:prstGeom prst="rect">
            <a:avLst/>
          </a:prstGeom>
          <a:noFill/>
          <a:ln>
            <a:noFill/>
          </a:ln>
          <a:effectLst>
            <a:outerShdw blurRad="114300" rotWithShape="0" algn="bl" dir="3360000" dist="180975">
              <a:srgbClr val="000000">
                <a:alpha val="50000"/>
              </a:srgbClr>
            </a:outerShdw>
          </a:effectLst>
        </p:spPr>
      </p:pic>
      <p:sp>
        <p:nvSpPr>
          <p:cNvPr id="87" name="Google Shape;87;p16"/>
          <p:cNvSpPr txBox="1"/>
          <p:nvPr/>
        </p:nvSpPr>
        <p:spPr>
          <a:xfrm>
            <a:off x="4452175" y="4240625"/>
            <a:ext cx="4262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Exemplo Realidade Aumentada [1]</a:t>
            </a:r>
            <a:endParaRPr sz="700"/>
          </a:p>
        </p:txBody>
      </p:sp>
      <p:sp>
        <p:nvSpPr>
          <p:cNvPr id="88" name="Google Shape;88;p1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Realidade Aumentada</a:t>
            </a:r>
            <a:endParaRPr sz="2400"/>
          </a:p>
        </p:txBody>
      </p:sp>
      <p:sp>
        <p:nvSpPr>
          <p:cNvPr id="94" name="Google Shape;94;p17"/>
          <p:cNvSpPr txBox="1"/>
          <p:nvPr/>
        </p:nvSpPr>
        <p:spPr>
          <a:xfrm>
            <a:off x="178825" y="1108563"/>
            <a:ext cx="4661400" cy="24141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Popularmente conhecida pela indústria de </a:t>
            </a:r>
            <a:r>
              <a:rPr lang="pt-BR" sz="1200">
                <a:solidFill>
                  <a:schemeClr val="dk1"/>
                </a:solidFill>
                <a:highlight>
                  <a:srgbClr val="FFFFFF"/>
                </a:highlight>
              </a:rPr>
              <a:t>entretenimento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Uso de visão computacional, processamento de imagens e técnicas de computação gráfica para desenvolvimento</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Utiliza principalmente câmeras e sensores de movimento</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Os dispositivos para interação mais usados são: Celulares, tablets, laptops e óculos de realidade aumentada</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304800" lvl="0" marL="457200" marR="5080" rtl="0" algn="just">
              <a:spcBef>
                <a:spcPts val="0"/>
              </a:spcBef>
              <a:spcAft>
                <a:spcPts val="0"/>
              </a:spcAft>
              <a:buClr>
                <a:schemeClr val="dk1"/>
              </a:buClr>
              <a:buSzPts val="1200"/>
              <a:buChar char="●"/>
            </a:pPr>
            <a:r>
              <a:rPr lang="pt-BR" sz="1200">
                <a:solidFill>
                  <a:schemeClr val="dk1"/>
                </a:solidFill>
                <a:highlight>
                  <a:schemeClr val="lt1"/>
                </a:highlight>
              </a:rPr>
              <a:t>Principais aplicações: jogos, medicina, arquitetura e indústria</a:t>
            </a:r>
            <a:endParaRPr sz="1200">
              <a:solidFill>
                <a:schemeClr val="dk1"/>
              </a:solidFill>
              <a:highlight>
                <a:schemeClr val="lt1"/>
              </a:highlight>
            </a:endParaRPr>
          </a:p>
          <a:p>
            <a:pPr indent="0" lvl="0" marL="457200" marR="5080" rtl="0" algn="just">
              <a:spcBef>
                <a:spcPts val="0"/>
              </a:spcBef>
              <a:spcAft>
                <a:spcPts val="0"/>
              </a:spcAft>
              <a:buNone/>
            </a:pPr>
            <a:r>
              <a:t/>
            </a:r>
            <a:endParaRPr sz="1200">
              <a:solidFill>
                <a:schemeClr val="dk1"/>
              </a:solidFill>
              <a:highlight>
                <a:schemeClr val="lt1"/>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sp>
        <p:nvSpPr>
          <p:cNvPr id="95" name="Google Shape;95;p1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6" name="Google Shape;96;p1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pic>
        <p:nvPicPr>
          <p:cNvPr id="97" name="Google Shape;97;p17"/>
          <p:cNvPicPr preferRelativeResize="0"/>
          <p:nvPr/>
        </p:nvPicPr>
        <p:blipFill>
          <a:blip r:embed="rId4">
            <a:alphaModFix/>
          </a:blip>
          <a:stretch>
            <a:fillRect/>
          </a:stretch>
        </p:blipFill>
        <p:spPr>
          <a:xfrm>
            <a:off x="5197175" y="1375875"/>
            <a:ext cx="3544200" cy="2502101"/>
          </a:xfrm>
          <a:prstGeom prst="rect">
            <a:avLst/>
          </a:prstGeom>
          <a:noFill/>
          <a:ln>
            <a:noFill/>
          </a:ln>
          <a:effectLst>
            <a:outerShdw blurRad="57150" rotWithShape="0" algn="bl" dir="5400000" dist="190500">
              <a:srgbClr val="000000">
                <a:alpha val="50000"/>
              </a:srgbClr>
            </a:outerShdw>
          </a:effectLst>
        </p:spPr>
      </p:pic>
      <p:sp>
        <p:nvSpPr>
          <p:cNvPr id="98" name="Google Shape;98;p17"/>
          <p:cNvSpPr txBox="1"/>
          <p:nvPr/>
        </p:nvSpPr>
        <p:spPr>
          <a:xfrm>
            <a:off x="4674150" y="3974775"/>
            <a:ext cx="4248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700"/>
              <a:t>Exemplo 2 realidade aumentada [2]</a:t>
            </a:r>
            <a:endParaRPr sz="700"/>
          </a:p>
        </p:txBody>
      </p:sp>
      <p:sp>
        <p:nvSpPr>
          <p:cNvPr id="99" name="Google Shape;99;p1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Realidade Aumentada</a:t>
            </a:r>
            <a:endParaRPr sz="2400"/>
          </a:p>
        </p:txBody>
      </p:sp>
      <p:sp>
        <p:nvSpPr>
          <p:cNvPr id="105" name="Google Shape;105;p1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6" name="Google Shape;106;p1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pic>
        <p:nvPicPr>
          <p:cNvPr id="107" name="Google Shape;107;p18"/>
          <p:cNvPicPr preferRelativeResize="0"/>
          <p:nvPr/>
        </p:nvPicPr>
        <p:blipFill>
          <a:blip r:embed="rId4">
            <a:alphaModFix/>
          </a:blip>
          <a:stretch>
            <a:fillRect/>
          </a:stretch>
        </p:blipFill>
        <p:spPr>
          <a:xfrm>
            <a:off x="581100" y="750075"/>
            <a:ext cx="2239150" cy="1492774"/>
          </a:xfrm>
          <a:prstGeom prst="rect">
            <a:avLst/>
          </a:prstGeom>
          <a:noFill/>
          <a:ln>
            <a:noFill/>
          </a:ln>
          <a:effectLst>
            <a:outerShdw blurRad="300038" rotWithShape="0" algn="bl" dir="1260000" dist="228600">
              <a:srgbClr val="000000">
                <a:alpha val="50000"/>
              </a:srgbClr>
            </a:outerShdw>
          </a:effectLst>
        </p:spPr>
      </p:pic>
      <p:sp>
        <p:nvSpPr>
          <p:cNvPr id="108" name="Google Shape;108;p18"/>
          <p:cNvSpPr txBox="1"/>
          <p:nvPr/>
        </p:nvSpPr>
        <p:spPr>
          <a:xfrm>
            <a:off x="499700" y="2279250"/>
            <a:ext cx="31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Aumentada Pokemon GO [3]</a:t>
            </a:r>
            <a:endParaRPr sz="700"/>
          </a:p>
        </p:txBody>
      </p:sp>
      <p:pic>
        <p:nvPicPr>
          <p:cNvPr id="109" name="Google Shape;109;p18"/>
          <p:cNvPicPr preferRelativeResize="0"/>
          <p:nvPr/>
        </p:nvPicPr>
        <p:blipFill>
          <a:blip r:embed="rId5">
            <a:alphaModFix/>
          </a:blip>
          <a:stretch>
            <a:fillRect/>
          </a:stretch>
        </p:blipFill>
        <p:spPr>
          <a:xfrm>
            <a:off x="4613375" y="274250"/>
            <a:ext cx="2713324" cy="1579750"/>
          </a:xfrm>
          <a:prstGeom prst="rect">
            <a:avLst/>
          </a:prstGeom>
          <a:noFill/>
          <a:ln>
            <a:noFill/>
          </a:ln>
          <a:effectLst>
            <a:outerShdw blurRad="185738" rotWithShape="0" algn="bl" dir="3180000" dist="152400">
              <a:srgbClr val="000000">
                <a:alpha val="50000"/>
              </a:srgbClr>
            </a:outerShdw>
          </a:effectLst>
        </p:spPr>
      </p:pic>
      <p:sp>
        <p:nvSpPr>
          <p:cNvPr id="110" name="Google Shape;110;p18"/>
          <p:cNvSpPr txBox="1"/>
          <p:nvPr/>
        </p:nvSpPr>
        <p:spPr>
          <a:xfrm>
            <a:off x="4613375" y="1939800"/>
            <a:ext cx="218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Aumentada na indústria [4]</a:t>
            </a:r>
            <a:endParaRPr sz="700"/>
          </a:p>
        </p:txBody>
      </p:sp>
      <p:pic>
        <p:nvPicPr>
          <p:cNvPr id="111" name="Google Shape;111;p18"/>
          <p:cNvPicPr preferRelativeResize="0"/>
          <p:nvPr/>
        </p:nvPicPr>
        <p:blipFill>
          <a:blip r:embed="rId6">
            <a:alphaModFix/>
          </a:blip>
          <a:stretch>
            <a:fillRect/>
          </a:stretch>
        </p:blipFill>
        <p:spPr>
          <a:xfrm>
            <a:off x="5743050" y="2671675"/>
            <a:ext cx="2898276" cy="1630274"/>
          </a:xfrm>
          <a:prstGeom prst="rect">
            <a:avLst/>
          </a:prstGeom>
          <a:noFill/>
          <a:ln>
            <a:noFill/>
          </a:ln>
          <a:effectLst>
            <a:outerShdw blurRad="185738" rotWithShape="0" algn="bl" dir="3780000" dist="114300">
              <a:srgbClr val="000000">
                <a:alpha val="50000"/>
              </a:srgbClr>
            </a:outerShdw>
          </a:effectLst>
        </p:spPr>
      </p:pic>
      <p:sp>
        <p:nvSpPr>
          <p:cNvPr id="112" name="Google Shape;112;p18"/>
          <p:cNvSpPr txBox="1"/>
          <p:nvPr/>
        </p:nvSpPr>
        <p:spPr>
          <a:xfrm>
            <a:off x="5743050" y="4415975"/>
            <a:ext cx="31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Aumentada na indústria 2 [5]</a:t>
            </a:r>
            <a:endParaRPr sz="700"/>
          </a:p>
        </p:txBody>
      </p:sp>
      <p:pic>
        <p:nvPicPr>
          <p:cNvPr id="113" name="Google Shape;113;p18"/>
          <p:cNvPicPr preferRelativeResize="0"/>
          <p:nvPr/>
        </p:nvPicPr>
        <p:blipFill>
          <a:blip r:embed="rId7">
            <a:alphaModFix/>
          </a:blip>
          <a:stretch>
            <a:fillRect/>
          </a:stretch>
        </p:blipFill>
        <p:spPr>
          <a:xfrm>
            <a:off x="2228450" y="2740925"/>
            <a:ext cx="2813925" cy="1758700"/>
          </a:xfrm>
          <a:prstGeom prst="rect">
            <a:avLst/>
          </a:prstGeom>
          <a:noFill/>
          <a:ln>
            <a:noFill/>
          </a:ln>
          <a:effectLst>
            <a:outerShdw blurRad="171450" rotWithShape="0" algn="bl" dir="3360000" dist="114300">
              <a:srgbClr val="000000">
                <a:alpha val="50000"/>
              </a:srgbClr>
            </a:outerShdw>
          </a:effectLst>
        </p:spPr>
      </p:pic>
      <p:sp>
        <p:nvSpPr>
          <p:cNvPr id="114" name="Google Shape;114;p18"/>
          <p:cNvSpPr txBox="1"/>
          <p:nvPr/>
        </p:nvSpPr>
        <p:spPr>
          <a:xfrm>
            <a:off x="2228450" y="4530225"/>
            <a:ext cx="31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Aumentada na educação [6]</a:t>
            </a:r>
            <a:endParaRPr sz="700"/>
          </a:p>
        </p:txBody>
      </p:sp>
      <p:sp>
        <p:nvSpPr>
          <p:cNvPr id="115" name="Google Shape;115;p1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Realidade </a:t>
            </a:r>
            <a:r>
              <a:rPr lang="pt-BR" sz="2400"/>
              <a:t>Virtual</a:t>
            </a:r>
            <a:endParaRPr sz="2400"/>
          </a:p>
        </p:txBody>
      </p:sp>
      <p:sp>
        <p:nvSpPr>
          <p:cNvPr id="121" name="Google Shape;121;p1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2" name="Google Shape;122;p1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23" name="Google Shape;123;p19"/>
          <p:cNvSpPr txBox="1"/>
          <p:nvPr/>
        </p:nvSpPr>
        <p:spPr>
          <a:xfrm>
            <a:off x="164025" y="1176075"/>
            <a:ext cx="4446600" cy="18600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Conceito criado no </a:t>
            </a:r>
            <a:r>
              <a:rPr lang="pt-BR" sz="1200">
                <a:solidFill>
                  <a:schemeClr val="dk1"/>
                </a:solidFill>
                <a:highlight>
                  <a:srgbClr val="FFFFFF"/>
                </a:highlight>
              </a:rPr>
              <a:t>início</a:t>
            </a:r>
            <a:r>
              <a:rPr lang="pt-BR" sz="1200">
                <a:solidFill>
                  <a:schemeClr val="dk1"/>
                </a:solidFill>
                <a:highlight>
                  <a:srgbClr val="FFFFFF"/>
                </a:highlight>
              </a:rPr>
              <a:t> de 1980 por </a:t>
            </a:r>
            <a:r>
              <a:rPr lang="pt-BR" sz="1200">
                <a:solidFill>
                  <a:schemeClr val="dk1"/>
                </a:solidFill>
                <a:highlight>
                  <a:srgbClr val="FFFFFF"/>
                </a:highlight>
              </a:rPr>
              <a:t>Jaron Lanier</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Conjunto de tecnologia</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Interação em tempo real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Criação</a:t>
            </a:r>
            <a:r>
              <a:rPr lang="pt-BR" sz="1200">
                <a:solidFill>
                  <a:schemeClr val="dk1"/>
                </a:solidFill>
                <a:highlight>
                  <a:srgbClr val="FFFFFF"/>
                </a:highlight>
              </a:rPr>
              <a:t> de um mundo totalmente virtual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Utiliza visores/óculos e acessórios para a imersão</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pic>
        <p:nvPicPr>
          <p:cNvPr id="124" name="Google Shape;124;p19"/>
          <p:cNvPicPr preferRelativeResize="0"/>
          <p:nvPr/>
        </p:nvPicPr>
        <p:blipFill>
          <a:blip r:embed="rId4">
            <a:alphaModFix/>
          </a:blip>
          <a:stretch>
            <a:fillRect/>
          </a:stretch>
        </p:blipFill>
        <p:spPr>
          <a:xfrm>
            <a:off x="4831175" y="1502375"/>
            <a:ext cx="3479874" cy="2186225"/>
          </a:xfrm>
          <a:prstGeom prst="rect">
            <a:avLst/>
          </a:prstGeom>
          <a:noFill/>
          <a:ln>
            <a:noFill/>
          </a:ln>
          <a:effectLst>
            <a:outerShdw blurRad="157163" rotWithShape="0" algn="bl" dir="2580000" dist="228600">
              <a:srgbClr val="000000">
                <a:alpha val="50000"/>
              </a:srgbClr>
            </a:outerShdw>
          </a:effectLst>
        </p:spPr>
      </p:pic>
      <p:sp>
        <p:nvSpPr>
          <p:cNvPr id="125" name="Google Shape;125;p19"/>
          <p:cNvSpPr txBox="1"/>
          <p:nvPr/>
        </p:nvSpPr>
        <p:spPr>
          <a:xfrm>
            <a:off x="5188050" y="3823925"/>
            <a:ext cx="3123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700"/>
              <a:t>Exemplo de u</a:t>
            </a:r>
            <a:r>
              <a:rPr lang="pt-BR" sz="700"/>
              <a:t>so da Realidade Virtual [7]</a:t>
            </a:r>
            <a:endParaRPr sz="700"/>
          </a:p>
        </p:txBody>
      </p:sp>
      <p:sp>
        <p:nvSpPr>
          <p:cNvPr id="126" name="Google Shape;126;p1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Realidade Virtual</a:t>
            </a:r>
            <a:endParaRPr sz="2400"/>
          </a:p>
        </p:txBody>
      </p:sp>
      <p:sp>
        <p:nvSpPr>
          <p:cNvPr id="132" name="Google Shape;132;p2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3" name="Google Shape;133;p2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34" name="Google Shape;134;p20"/>
          <p:cNvSpPr txBox="1"/>
          <p:nvPr/>
        </p:nvSpPr>
        <p:spPr>
          <a:xfrm>
            <a:off x="164025" y="1176075"/>
            <a:ext cx="4446600" cy="14904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Os visores de realidade virtual possuem duas telas que exibem </a:t>
            </a:r>
            <a:r>
              <a:rPr lang="pt-BR" sz="1200">
                <a:solidFill>
                  <a:schemeClr val="dk1"/>
                </a:solidFill>
                <a:highlight>
                  <a:srgbClr val="FFFFFF"/>
                </a:highlight>
              </a:rPr>
              <a:t>imagens</a:t>
            </a:r>
            <a:r>
              <a:rPr lang="pt-BR" sz="1200">
                <a:solidFill>
                  <a:schemeClr val="dk1"/>
                </a:solidFill>
                <a:highlight>
                  <a:srgbClr val="FFFFFF"/>
                </a:highlight>
              </a:rPr>
              <a:t> diferentes para cada olho, para causar a sensação de que o usuário está dentro do mundo virtual</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Principais aplicações: treinamento de procedimentos médicos, </a:t>
            </a:r>
            <a:r>
              <a:rPr lang="pt-BR" sz="1200">
                <a:solidFill>
                  <a:schemeClr val="dk1"/>
                </a:solidFill>
                <a:highlight>
                  <a:srgbClr val="FFFFFF"/>
                </a:highlight>
              </a:rPr>
              <a:t>fisioterapia,</a:t>
            </a:r>
            <a:r>
              <a:rPr lang="pt-BR" sz="1200">
                <a:solidFill>
                  <a:schemeClr val="dk1"/>
                </a:solidFill>
                <a:highlight>
                  <a:srgbClr val="FFFFFF"/>
                </a:highlight>
              </a:rPr>
              <a:t> ações militares </a:t>
            </a:r>
            <a:r>
              <a:rPr lang="pt-BR" sz="1200">
                <a:solidFill>
                  <a:schemeClr val="dk1"/>
                </a:solidFill>
                <a:highlight>
                  <a:srgbClr val="FFFFFF"/>
                </a:highlight>
              </a:rPr>
              <a:t>e </a:t>
            </a:r>
            <a:r>
              <a:rPr lang="pt-BR" sz="1200">
                <a:solidFill>
                  <a:schemeClr val="dk1"/>
                </a:solidFill>
                <a:highlight>
                  <a:srgbClr val="FFFFFF"/>
                </a:highlight>
              </a:rPr>
              <a:t>jogos</a:t>
            </a:r>
            <a:endParaRPr sz="1200">
              <a:solidFill>
                <a:schemeClr val="dk1"/>
              </a:solidFill>
              <a:highlight>
                <a:srgbClr val="FFFFFF"/>
              </a:highlight>
            </a:endParaRPr>
          </a:p>
          <a:p>
            <a:pPr indent="0" lvl="0" marL="0" marR="5080" rtl="0" algn="just">
              <a:lnSpc>
                <a:spcPct val="100000"/>
              </a:lnSpc>
              <a:spcBef>
                <a:spcPts val="0"/>
              </a:spcBef>
              <a:spcAft>
                <a:spcPts val="0"/>
              </a:spcAft>
              <a:buNone/>
            </a:pPr>
            <a:r>
              <a:t/>
            </a:r>
            <a:endParaRPr sz="1200">
              <a:solidFill>
                <a:schemeClr val="dk1"/>
              </a:solidFill>
              <a:highlight>
                <a:srgbClr val="FFFFFF"/>
              </a:highlight>
            </a:endParaRPr>
          </a:p>
        </p:txBody>
      </p:sp>
      <p:pic>
        <p:nvPicPr>
          <p:cNvPr id="135" name="Google Shape;135;p20"/>
          <p:cNvPicPr preferRelativeResize="0"/>
          <p:nvPr/>
        </p:nvPicPr>
        <p:blipFill>
          <a:blip r:embed="rId4">
            <a:alphaModFix/>
          </a:blip>
          <a:stretch>
            <a:fillRect/>
          </a:stretch>
        </p:blipFill>
        <p:spPr>
          <a:xfrm>
            <a:off x="5217625" y="1483917"/>
            <a:ext cx="3123000" cy="2351683"/>
          </a:xfrm>
          <a:prstGeom prst="rect">
            <a:avLst/>
          </a:prstGeom>
          <a:noFill/>
          <a:ln>
            <a:noFill/>
          </a:ln>
          <a:effectLst>
            <a:outerShdw blurRad="100013" rotWithShape="0" algn="bl" dir="2160000" dist="219075">
              <a:srgbClr val="000000">
                <a:alpha val="50000"/>
              </a:srgbClr>
            </a:outerShdw>
          </a:effectLst>
        </p:spPr>
      </p:pic>
      <p:sp>
        <p:nvSpPr>
          <p:cNvPr id="136" name="Google Shape;136;p20"/>
          <p:cNvSpPr txBox="1"/>
          <p:nvPr/>
        </p:nvSpPr>
        <p:spPr>
          <a:xfrm>
            <a:off x="5158425" y="3905300"/>
            <a:ext cx="3123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700"/>
              <a:t>Exemplo 2 de uso da Realidade Virtual [8] </a:t>
            </a:r>
            <a:endParaRPr sz="700"/>
          </a:p>
        </p:txBody>
      </p:sp>
      <p:sp>
        <p:nvSpPr>
          <p:cNvPr id="137" name="Google Shape;137;p2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1"/>
              </a:buClr>
              <a:buSzPts val="1100"/>
              <a:buFont typeface="Arial"/>
              <a:buNone/>
            </a:pPr>
            <a:r>
              <a:rPr lang="pt-BR" sz="2400"/>
              <a:t>Realidade Aumentada x Realidade Virtual</a:t>
            </a:r>
            <a:endParaRPr sz="2400"/>
          </a:p>
          <a:p>
            <a:pPr indent="0" lvl="0" marL="12700" rtl="0" algn="l">
              <a:lnSpc>
                <a:spcPct val="100000"/>
              </a:lnSpc>
              <a:spcBef>
                <a:spcPts val="0"/>
              </a:spcBef>
              <a:spcAft>
                <a:spcPts val="0"/>
              </a:spcAft>
              <a:buNone/>
            </a:pPr>
            <a:r>
              <a:t/>
            </a:r>
            <a:endParaRPr sz="2400"/>
          </a:p>
        </p:txBody>
      </p:sp>
      <p:sp>
        <p:nvSpPr>
          <p:cNvPr id="143" name="Google Shape;143;p21"/>
          <p:cNvSpPr txBox="1"/>
          <p:nvPr/>
        </p:nvSpPr>
        <p:spPr>
          <a:xfrm>
            <a:off x="286918" y="1026062"/>
            <a:ext cx="5747400" cy="5670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Enquanto a realidade aumentada simula algo do mundo real e acrescenta elementos virtuais à visualização para criar uma realidade mista, a realidade virtual cria totalmente uma atmosfera digital, com imagens e sons artificiais</a:t>
            </a:r>
            <a:endParaRPr sz="1200">
              <a:solidFill>
                <a:schemeClr val="dk1"/>
              </a:solidFill>
              <a:highlight>
                <a:srgbClr val="FFFFFF"/>
              </a:highlight>
            </a:endParaRPr>
          </a:p>
        </p:txBody>
      </p:sp>
      <p:sp>
        <p:nvSpPr>
          <p:cNvPr id="144" name="Google Shape;144;p2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5" name="Google Shape;145;p2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pic>
        <p:nvPicPr>
          <p:cNvPr id="146" name="Google Shape;146;p21"/>
          <p:cNvPicPr preferRelativeResize="0"/>
          <p:nvPr/>
        </p:nvPicPr>
        <p:blipFill>
          <a:blip r:embed="rId4">
            <a:alphaModFix/>
          </a:blip>
          <a:stretch>
            <a:fillRect/>
          </a:stretch>
        </p:blipFill>
        <p:spPr>
          <a:xfrm>
            <a:off x="1325500" y="2179038"/>
            <a:ext cx="2557612" cy="1585523"/>
          </a:xfrm>
          <a:prstGeom prst="rect">
            <a:avLst/>
          </a:prstGeom>
          <a:noFill/>
          <a:ln>
            <a:noFill/>
          </a:ln>
          <a:effectLst>
            <a:outerShdw blurRad="171450" rotWithShape="0" algn="bl" dir="4080000" dist="190500">
              <a:srgbClr val="000000">
                <a:alpha val="50000"/>
              </a:srgbClr>
            </a:outerShdw>
          </a:effectLst>
        </p:spPr>
      </p:pic>
      <p:sp>
        <p:nvSpPr>
          <p:cNvPr id="147" name="Google Shape;147;p21"/>
          <p:cNvSpPr txBox="1"/>
          <p:nvPr/>
        </p:nvSpPr>
        <p:spPr>
          <a:xfrm>
            <a:off x="4334837" y="2712789"/>
            <a:ext cx="65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4000"/>
              <a:t>X</a:t>
            </a:r>
            <a:endParaRPr sz="4000"/>
          </a:p>
        </p:txBody>
      </p:sp>
      <p:sp>
        <p:nvSpPr>
          <p:cNvPr id="148" name="Google Shape;148;p21"/>
          <p:cNvSpPr txBox="1"/>
          <p:nvPr/>
        </p:nvSpPr>
        <p:spPr>
          <a:xfrm>
            <a:off x="1325500" y="3904963"/>
            <a:ext cx="310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Aumentada [9]</a:t>
            </a:r>
            <a:endParaRPr sz="700"/>
          </a:p>
        </p:txBody>
      </p:sp>
      <p:pic>
        <p:nvPicPr>
          <p:cNvPr id="149" name="Google Shape;149;p21"/>
          <p:cNvPicPr preferRelativeResize="0"/>
          <p:nvPr/>
        </p:nvPicPr>
        <p:blipFill>
          <a:blip r:embed="rId5">
            <a:alphaModFix/>
          </a:blip>
          <a:stretch>
            <a:fillRect/>
          </a:stretch>
        </p:blipFill>
        <p:spPr>
          <a:xfrm>
            <a:off x="5242043" y="2179039"/>
            <a:ext cx="2557610" cy="1585524"/>
          </a:xfrm>
          <a:prstGeom prst="rect">
            <a:avLst/>
          </a:prstGeom>
          <a:noFill/>
          <a:ln>
            <a:noFill/>
          </a:ln>
          <a:effectLst>
            <a:outerShdw blurRad="114300" rotWithShape="0" algn="bl" dir="3600000" dist="190500">
              <a:srgbClr val="000000">
                <a:alpha val="50000"/>
              </a:srgbClr>
            </a:outerShdw>
          </a:effectLst>
        </p:spPr>
      </p:pic>
      <p:sp>
        <p:nvSpPr>
          <p:cNvPr id="150" name="Google Shape;150;p21"/>
          <p:cNvSpPr txBox="1"/>
          <p:nvPr/>
        </p:nvSpPr>
        <p:spPr>
          <a:xfrm>
            <a:off x="5242043" y="3904963"/>
            <a:ext cx="310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t>Uso de Realidade Virtual [10]</a:t>
            </a:r>
            <a:endParaRPr sz="700"/>
          </a:p>
        </p:txBody>
      </p:sp>
      <p:sp>
        <p:nvSpPr>
          <p:cNvPr id="151" name="Google Shape;151;p2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470078" y="274250"/>
            <a:ext cx="6782700" cy="751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pt-BR" sz="2400"/>
              <a:t>Realidade Aumentada na manufatura</a:t>
            </a:r>
            <a:endParaRPr sz="2400"/>
          </a:p>
          <a:p>
            <a:pPr indent="0" lvl="0" marL="12700" rtl="0" algn="l">
              <a:lnSpc>
                <a:spcPct val="100000"/>
              </a:lnSpc>
              <a:spcBef>
                <a:spcPts val="0"/>
              </a:spcBef>
              <a:spcAft>
                <a:spcPts val="0"/>
              </a:spcAft>
              <a:buNone/>
            </a:pPr>
            <a:r>
              <a:t/>
            </a:r>
            <a:endParaRPr sz="2400"/>
          </a:p>
        </p:txBody>
      </p:sp>
      <p:sp>
        <p:nvSpPr>
          <p:cNvPr id="157" name="Google Shape;157;p22"/>
          <p:cNvSpPr txBox="1"/>
          <p:nvPr/>
        </p:nvSpPr>
        <p:spPr>
          <a:xfrm>
            <a:off x="178824" y="1190875"/>
            <a:ext cx="4520700" cy="2414100"/>
          </a:xfrm>
          <a:prstGeom prst="rect">
            <a:avLst/>
          </a:prstGeom>
          <a:noFill/>
          <a:ln>
            <a:noFill/>
          </a:ln>
        </p:spPr>
        <p:txBody>
          <a:bodyPr anchorCtr="0" anchor="t" bIns="0" lIns="0" spcFirstLastPara="1" rIns="0" wrap="square" tIns="12700">
            <a:spAutoFit/>
          </a:bodyPr>
          <a:lstStyle/>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Considerada uma das principais tecnologias da manufatura que suportam </a:t>
            </a:r>
            <a:r>
              <a:rPr lang="pt-BR" sz="1200">
                <a:solidFill>
                  <a:schemeClr val="dk1"/>
                </a:solidFill>
                <a:highlight>
                  <a:srgbClr val="FFFFFF"/>
                </a:highlight>
              </a:rPr>
              <a:t>a indústria</a:t>
            </a:r>
            <a:r>
              <a:rPr lang="pt-BR" sz="1200">
                <a:solidFill>
                  <a:schemeClr val="dk1"/>
                </a:solidFill>
                <a:highlight>
                  <a:srgbClr val="FFFFFF"/>
                </a:highlight>
              </a:rPr>
              <a:t> 4.0</a:t>
            </a:r>
            <a:r>
              <a:rPr lang="pt-BR" sz="1200">
                <a:solidFill>
                  <a:schemeClr val="dk1"/>
                </a:solidFill>
                <a:highlight>
                  <a:srgbClr val="FFFFFF"/>
                </a:highlight>
              </a:rPr>
              <a:t> </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Grande importância em conjunto com outras tecnologias</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Mais eficaz na indústria, em comparação com outras tecnologias, no atendimento remoto e na localização de pontos de fiscalização</a:t>
            </a:r>
            <a:endParaRPr sz="1200">
              <a:solidFill>
                <a:schemeClr val="dk1"/>
              </a:solidFill>
              <a:highlight>
                <a:srgbClr val="FFFFFF"/>
              </a:highlight>
            </a:endParaRPr>
          </a:p>
          <a:p>
            <a:pPr indent="0" lvl="0" marL="457200" marR="5080" rtl="0" algn="just">
              <a:lnSpc>
                <a:spcPct val="100000"/>
              </a:lnSpc>
              <a:spcBef>
                <a:spcPts val="0"/>
              </a:spcBef>
              <a:spcAft>
                <a:spcPts val="0"/>
              </a:spcAft>
              <a:buNone/>
            </a:pPr>
            <a:r>
              <a:t/>
            </a:r>
            <a:endParaRPr sz="1200">
              <a:solidFill>
                <a:schemeClr val="dk1"/>
              </a:solidFill>
              <a:highlight>
                <a:srgbClr val="FFFFFF"/>
              </a:highlight>
            </a:endParaRPr>
          </a:p>
          <a:p>
            <a:pPr indent="-304800" lvl="0" marL="457200" marR="5080" rtl="0" algn="just">
              <a:lnSpc>
                <a:spcPct val="100000"/>
              </a:lnSpc>
              <a:spcBef>
                <a:spcPts val="0"/>
              </a:spcBef>
              <a:spcAft>
                <a:spcPts val="0"/>
              </a:spcAft>
              <a:buClr>
                <a:schemeClr val="dk1"/>
              </a:buClr>
              <a:buSzPts val="1200"/>
              <a:buChar char="●"/>
            </a:pPr>
            <a:r>
              <a:rPr lang="pt-BR" sz="1200">
                <a:solidFill>
                  <a:schemeClr val="dk1"/>
                </a:solidFill>
                <a:highlight>
                  <a:srgbClr val="FFFFFF"/>
                </a:highlight>
              </a:rPr>
              <a:t>Utilizado também na </a:t>
            </a:r>
            <a:r>
              <a:rPr lang="pt-BR" sz="1200">
                <a:solidFill>
                  <a:schemeClr val="dk1"/>
                </a:solidFill>
              </a:rPr>
              <a:t>criação de manuais virtuais de manutenção, visualização das instruções de trabalho e design de produto e desenvolvimento de modelagens e simulações</a:t>
            </a:r>
            <a:endParaRPr sz="1200">
              <a:solidFill>
                <a:schemeClr val="dk1"/>
              </a:solidFill>
              <a:highlight>
                <a:srgbClr val="FFFFFF"/>
              </a:highlight>
            </a:endParaRPr>
          </a:p>
        </p:txBody>
      </p:sp>
      <p:sp>
        <p:nvSpPr>
          <p:cNvPr id="158" name="Google Shape;158;p2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9" name="Google Shape;159;p2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60" name="Google Shape;160;p2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